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4" r:id="rId4"/>
    <p:sldMasterId id="2147483687" r:id="rId5"/>
    <p:sldMasterId id="2147483743" r:id="rId6"/>
  </p:sldMasterIdLst>
  <p:notesMasterIdLst>
    <p:notesMasterId r:id="rId22"/>
  </p:notesMasterIdLst>
  <p:handoutMasterIdLst>
    <p:handoutMasterId r:id="rId23"/>
  </p:handoutMasterIdLst>
  <p:sldIdLst>
    <p:sldId id="528" r:id="rId7"/>
    <p:sldId id="529" r:id="rId8"/>
    <p:sldId id="530" r:id="rId9"/>
    <p:sldId id="531" r:id="rId10"/>
    <p:sldId id="532" r:id="rId11"/>
    <p:sldId id="533" r:id="rId12"/>
    <p:sldId id="534" r:id="rId13"/>
    <p:sldId id="535" r:id="rId14"/>
    <p:sldId id="536" r:id="rId15"/>
    <p:sldId id="537" r:id="rId16"/>
    <p:sldId id="538" r:id="rId17"/>
    <p:sldId id="539" r:id="rId18"/>
    <p:sldId id="520" r:id="rId19"/>
    <p:sldId id="521" r:id="rId20"/>
    <p:sldId id="522" r:id="rId21"/>
  </p:sldIdLst>
  <p:sldSz cx="36576000" cy="27432000"/>
  <p:notesSz cx="7010400" cy="9296400"/>
  <p:defaultTextStyle>
    <a:defPPr>
      <a:defRPr lang="en-US"/>
    </a:defPPr>
    <a:lvl1pPr marL="0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1pPr>
    <a:lvl2pPr marL="1536192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2pPr>
    <a:lvl3pPr marL="3072384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3pPr>
    <a:lvl4pPr marL="4608576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4pPr>
    <a:lvl5pPr marL="6144768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5pPr>
    <a:lvl6pPr marL="7680960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6pPr>
    <a:lvl7pPr marL="9217152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7pPr>
    <a:lvl8pPr marL="10753344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8pPr>
    <a:lvl9pPr marL="12289536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5700"/>
    <a:srgbClr val="012169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001" autoAdjust="0"/>
    <p:restoredTop sz="94699"/>
  </p:normalViewPr>
  <p:slideViewPr>
    <p:cSldViewPr snapToGrid="0" snapToObjects="1">
      <p:cViewPr>
        <p:scale>
          <a:sx n="44" d="100"/>
          <a:sy n="44" d="100"/>
        </p:scale>
        <p:origin x="203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3" d="100"/>
          <a:sy n="73" d="100"/>
        </p:scale>
        <p:origin x="283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0EF9B3-BF09-0345-B85C-0A2473548F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51C89-9803-9F44-B16C-1ECA8139BA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DE0055-B02E-4B4B-988B-AB8C224AF8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3BD37-C199-814F-91C4-7B663F8AD53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E57FC24-4FCC-1F47-AD7F-5F28F8D677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02FE6-9308-3448-9CC2-D21512C562D0}" type="datetimeFigureOut">
              <a:rPr lang="en-US" smtClean="0"/>
              <a:t>3/30/2023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45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0A52C397-0A55-D043-8C77-CC24F2A3E2FE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2050"/>
            <a:ext cx="4184650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E2FD199E-CD93-F242-8478-D0E6F2210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4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1pPr>
    <a:lvl2pPr marL="1536192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2pPr>
    <a:lvl3pPr marL="3072384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3pPr>
    <a:lvl4pPr marL="4608576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4pPr>
    <a:lvl5pPr marL="6144768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5pPr>
    <a:lvl6pPr marL="7680960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6pPr>
    <a:lvl7pPr marL="9217152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7pPr>
    <a:lvl8pPr marL="10753344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8pPr>
    <a:lvl9pPr marL="12289536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416692-C511-48B9-AD6F-5D17A374C5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7702548"/>
            <a:ext cx="36576000" cy="570864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B14FCE-DF27-4F4A-935C-A196FBA5C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4682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1828800"/>
            <a:ext cx="11796712" cy="64008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9564" y="3949706"/>
            <a:ext cx="18516600" cy="19494500"/>
          </a:xfrm>
        </p:spPr>
        <p:txBody>
          <a:bodyPr/>
          <a:lstStyle>
            <a:lvl1pPr>
              <a:defRPr sz="12800"/>
            </a:lvl1pPr>
            <a:lvl2pPr>
              <a:defRPr sz="11200"/>
            </a:lvl2pPr>
            <a:lvl3pPr>
              <a:defRPr sz="96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364" y="8229600"/>
            <a:ext cx="11796712" cy="15246352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r>
              <a:rPr lang="en-US" sz="240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3162-417D-4857-B772-BE319D4EC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722881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1828800"/>
            <a:ext cx="11796712" cy="64008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549564" y="3949706"/>
            <a:ext cx="18516600" cy="19494500"/>
          </a:xfrm>
        </p:spPr>
        <p:txBody>
          <a:bodyPr anchor="t"/>
          <a:lstStyle>
            <a:lvl1pPr marL="0" indent="0">
              <a:buNone/>
              <a:defRPr sz="12800"/>
            </a:lvl1pPr>
            <a:lvl2pPr marL="1828800" indent="0">
              <a:buNone/>
              <a:defRPr sz="11200"/>
            </a:lvl2pPr>
            <a:lvl3pPr marL="3657600" indent="0">
              <a:buNone/>
              <a:defRPr sz="9600"/>
            </a:lvl3pPr>
            <a:lvl4pPr marL="5486400" indent="0">
              <a:buNone/>
              <a:defRPr sz="8000"/>
            </a:lvl4pPr>
            <a:lvl5pPr marL="7315200" indent="0">
              <a:buNone/>
              <a:defRPr sz="8000"/>
            </a:lvl5pPr>
            <a:lvl6pPr marL="9144000" indent="0">
              <a:buNone/>
              <a:defRPr sz="8000"/>
            </a:lvl6pPr>
            <a:lvl7pPr marL="10972800" indent="0">
              <a:buNone/>
              <a:defRPr sz="8000"/>
            </a:lvl7pPr>
            <a:lvl8pPr marL="12801600" indent="0">
              <a:buNone/>
              <a:defRPr sz="8000"/>
            </a:lvl8pPr>
            <a:lvl9pPr marL="14630400" indent="0">
              <a:buNone/>
              <a:defRPr sz="8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364" y="8229600"/>
            <a:ext cx="11796712" cy="15246352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r>
              <a:rPr lang="en-US" sz="240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3162-417D-4857-B772-BE319D4EC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87552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r>
              <a:rPr lang="en-US" sz="240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3162-417D-4857-B772-BE319D4EC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79207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174702" y="1460500"/>
            <a:ext cx="7886700" cy="2324735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14602" y="1460500"/>
            <a:ext cx="23202900" cy="2324735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r>
              <a:rPr lang="en-US" sz="240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3162-417D-4857-B772-BE319D4EC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334735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80AAE-1CD7-4309-B4EA-1A623FBC0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A9CCE8-D631-4335-9E98-C5ED6FB175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  <a:p>
            <a:r>
              <a:rPr lang="en-US" sz="240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C7F82D-A6AB-4315-A4F1-2FEFCC7FFB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1E3162-417D-4857-B772-BE319D4EC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099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W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7701" y="6019000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430120" y="7251517"/>
            <a:ext cx="11658600" cy="8485632"/>
          </a:xfrm>
        </p:spPr>
      </p:sp>
      <p:sp>
        <p:nvSpPr>
          <p:cNvPr id="11" name="TextBox 10"/>
          <p:cNvSpPr txBox="1"/>
          <p:nvPr userDrawn="1"/>
        </p:nvSpPr>
        <p:spPr>
          <a:xfrm>
            <a:off x="-9527" y="26162204"/>
            <a:ext cx="36566475" cy="1524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274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50" dirty="0"/>
              <a:t>©2018 Integrative Emergency Services, LLC. All Rights Reserved  /  Confidential &amp; Proprietary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2C8199-1C10-45C3-83E1-FEB577423C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46674" y="639885"/>
            <a:ext cx="23454072" cy="3356760"/>
          </a:xfrm>
        </p:spPr>
        <p:txBody>
          <a:bodyPr>
            <a:normAutofit/>
          </a:bodyPr>
          <a:lstStyle>
            <a:lvl1pPr marL="0" indent="0" algn="ctr">
              <a:buNone/>
              <a:defRPr sz="80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Implementation of animal therapy in the emergency department for the provider and the patient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625E72E-4498-4E56-BD36-5FE105BAB8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2013" y="4198486"/>
            <a:ext cx="30563394" cy="1445772"/>
          </a:xfrm>
        </p:spPr>
        <p:txBody>
          <a:bodyPr/>
          <a:lstStyle>
            <a:lvl1pPr marL="0" indent="0" algn="ctr" hangingPunct="0">
              <a:lnSpc>
                <a:spcPct val="100000"/>
              </a:lnSpc>
              <a:spcBef>
                <a:spcPts val="0"/>
              </a:spcBef>
              <a:buNone/>
              <a:defRPr sz="4800" baseline="0">
                <a:solidFill>
                  <a:srgbClr val="F95700"/>
                </a:solidFill>
              </a:defRPr>
            </a:lvl1pPr>
            <a:lvl2pPr marL="1371600" indent="0">
              <a:buNone/>
              <a:defRPr/>
            </a:lvl2pPr>
          </a:lstStyle>
          <a:p>
            <a:pPr lvl="0"/>
            <a:r>
              <a:rPr lang="en-US" dirty="0"/>
              <a:t>Revathi </a:t>
            </a:r>
            <a:r>
              <a:rPr lang="en-US" dirty="0" err="1"/>
              <a:t>Jyothindran</a:t>
            </a:r>
            <a:r>
              <a:rPr lang="en-US" dirty="0"/>
              <a:t>, MD</a:t>
            </a:r>
          </a:p>
          <a:p>
            <a:pPr lvl="0"/>
            <a:r>
              <a:rPr lang="en-US" dirty="0" err="1"/>
              <a:t>Aubre</a:t>
            </a:r>
            <a:r>
              <a:rPr lang="en-US" dirty="0"/>
              <a:t> Tijerina, RN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CD11099-0BA5-2D41-8FFB-29D47B39F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81313" y="845262"/>
            <a:ext cx="6775635" cy="155448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B9DA80-3180-6B45-872B-50CCFF7851A1}"/>
              </a:ext>
            </a:extLst>
          </p:cNvPr>
          <p:cNvSpPr/>
          <p:nvPr userDrawn="1"/>
        </p:nvSpPr>
        <p:spPr>
          <a:xfrm>
            <a:off x="12361540" y="6019434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9EDEC2-2F65-A341-B85A-48188DCDE230}"/>
              </a:ext>
            </a:extLst>
          </p:cNvPr>
          <p:cNvSpPr/>
          <p:nvPr userDrawn="1"/>
        </p:nvSpPr>
        <p:spPr>
          <a:xfrm>
            <a:off x="24787944" y="6019000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B48CD72-ED60-124D-928A-35B8C7317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251517"/>
            <a:ext cx="11548069" cy="863828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50103BD-7729-5441-80E3-C3DCD912DF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7249" y="17522890"/>
            <a:ext cx="11658600" cy="8485632"/>
          </a:xfrm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5C8A69-6B96-0742-87CC-1AC9A8709FA2}"/>
              </a:ext>
            </a:extLst>
          </p:cNvPr>
          <p:cNvSpPr/>
          <p:nvPr userDrawn="1"/>
        </p:nvSpPr>
        <p:spPr>
          <a:xfrm>
            <a:off x="0" y="16276404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212D90-CA50-824B-AF42-ABD6B020C4CE}"/>
              </a:ext>
            </a:extLst>
          </p:cNvPr>
          <p:cNvSpPr/>
          <p:nvPr userDrawn="1"/>
        </p:nvSpPr>
        <p:spPr>
          <a:xfrm>
            <a:off x="12380595" y="16271928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CDF2C5C-687D-1B4B-99B3-B0F6CD201876}"/>
              </a:ext>
            </a:extLst>
          </p:cNvPr>
          <p:cNvSpPr/>
          <p:nvPr userDrawn="1"/>
        </p:nvSpPr>
        <p:spPr>
          <a:xfrm>
            <a:off x="24749638" y="16271928"/>
            <a:ext cx="11834066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CC780EA1-CA65-614F-B7C6-AFC0EFA042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795645" y="7251517"/>
            <a:ext cx="11474115" cy="863828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B8D9E6BE-E55D-5C48-BAB2-639438505A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3840" y="17494644"/>
            <a:ext cx="11559621" cy="863828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96B8ACC0-11B6-6D4F-809A-02A6BA4E18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753487" y="17441604"/>
            <a:ext cx="11516273" cy="863828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92CCACAC-767F-5447-8064-CA897D9C7C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3840" y="601900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ED1C71A1-9D18-6F44-963D-98B39C4A30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611331" y="16271928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3A942E5D-E739-4F40-8031-6B166C6881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63581" y="16252052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6AB94ABC-BACA-DD45-8FE2-A0C0DFF9B8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167" y="16271494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7C575FA8-4040-F94C-83EB-62E3246441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11331" y="6035138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0DBD2F57-13AD-FA47-B19B-8AA05C3849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01887" y="600187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</p:spTree>
    <p:extLst>
      <p:ext uri="{BB962C8B-B14F-4D97-AF65-F5344CB8AC3E}">
        <p14:creationId xmlns:p14="http://schemas.microsoft.com/office/powerpoint/2010/main" val="290887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P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7701" y="6019000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430120" y="7251517"/>
            <a:ext cx="11658600" cy="8485632"/>
          </a:xfrm>
        </p:spPr>
      </p:sp>
      <p:sp>
        <p:nvSpPr>
          <p:cNvPr id="11" name="TextBox 10"/>
          <p:cNvSpPr txBox="1"/>
          <p:nvPr userDrawn="1"/>
        </p:nvSpPr>
        <p:spPr>
          <a:xfrm>
            <a:off x="-9527" y="26162204"/>
            <a:ext cx="36566475" cy="1524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274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50" dirty="0"/>
              <a:t>©2018 Integrative Emergency Services, LLC. All Rights Reserved  /  Confidential &amp; Proprietary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2C8199-1C10-45C3-83E1-FEB577423C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46674" y="639885"/>
            <a:ext cx="23730126" cy="3356760"/>
          </a:xfrm>
        </p:spPr>
        <p:txBody>
          <a:bodyPr>
            <a:normAutofit/>
          </a:bodyPr>
          <a:lstStyle>
            <a:lvl1pPr marL="0" indent="0" algn="ctr">
              <a:buNone/>
              <a:defRPr sz="80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Implementation of animal therapy in the emergency department for the provider and the patient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625E72E-4498-4E56-BD36-5FE105BAB8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2013" y="4198486"/>
            <a:ext cx="30563394" cy="1445772"/>
          </a:xfrm>
        </p:spPr>
        <p:txBody>
          <a:bodyPr/>
          <a:lstStyle>
            <a:lvl1pPr marL="0" indent="0" algn="ctr" hangingPunct="0">
              <a:lnSpc>
                <a:spcPct val="100000"/>
              </a:lnSpc>
              <a:spcBef>
                <a:spcPts val="0"/>
              </a:spcBef>
              <a:buNone/>
              <a:defRPr sz="4800" baseline="0">
                <a:solidFill>
                  <a:srgbClr val="F95700"/>
                </a:solidFill>
              </a:defRPr>
            </a:lvl1pPr>
            <a:lvl2pPr marL="1371600" indent="0">
              <a:buNone/>
              <a:defRPr/>
            </a:lvl2pPr>
          </a:lstStyle>
          <a:p>
            <a:pPr lvl="0"/>
            <a:r>
              <a:rPr lang="en-US" dirty="0"/>
              <a:t>Revathi </a:t>
            </a:r>
            <a:r>
              <a:rPr lang="en-US" dirty="0" err="1"/>
              <a:t>Jyothindran</a:t>
            </a:r>
            <a:r>
              <a:rPr lang="en-US" dirty="0"/>
              <a:t>, MD</a:t>
            </a:r>
          </a:p>
          <a:p>
            <a:pPr lvl="0"/>
            <a:r>
              <a:rPr lang="en-US" dirty="0" err="1"/>
              <a:t>Aubre</a:t>
            </a:r>
            <a:r>
              <a:rPr lang="en-US" dirty="0"/>
              <a:t> Tijerina, RN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CD11099-0BA5-2D41-8FFB-29D47B39F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24063" y="845262"/>
            <a:ext cx="4890135" cy="155448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B9DA80-3180-6B45-872B-50CCFF7851A1}"/>
              </a:ext>
            </a:extLst>
          </p:cNvPr>
          <p:cNvSpPr/>
          <p:nvPr userDrawn="1"/>
        </p:nvSpPr>
        <p:spPr>
          <a:xfrm>
            <a:off x="12361540" y="6019434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9EDEC2-2F65-A341-B85A-48188DCDE230}"/>
              </a:ext>
            </a:extLst>
          </p:cNvPr>
          <p:cNvSpPr/>
          <p:nvPr userDrawn="1"/>
        </p:nvSpPr>
        <p:spPr>
          <a:xfrm>
            <a:off x="24787944" y="6019000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B48CD72-ED60-124D-928A-35B8C7317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251517"/>
            <a:ext cx="11548069" cy="863828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50103BD-7729-5441-80E3-C3DCD912DF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7249" y="17522890"/>
            <a:ext cx="11658600" cy="8485632"/>
          </a:xfrm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5C8A69-6B96-0742-87CC-1AC9A8709FA2}"/>
              </a:ext>
            </a:extLst>
          </p:cNvPr>
          <p:cNvSpPr/>
          <p:nvPr userDrawn="1"/>
        </p:nvSpPr>
        <p:spPr>
          <a:xfrm>
            <a:off x="0" y="16276404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212D90-CA50-824B-AF42-ABD6B020C4CE}"/>
              </a:ext>
            </a:extLst>
          </p:cNvPr>
          <p:cNvSpPr/>
          <p:nvPr userDrawn="1"/>
        </p:nvSpPr>
        <p:spPr>
          <a:xfrm>
            <a:off x="12380595" y="16271928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CDF2C5C-687D-1B4B-99B3-B0F6CD201876}"/>
              </a:ext>
            </a:extLst>
          </p:cNvPr>
          <p:cNvSpPr/>
          <p:nvPr userDrawn="1"/>
        </p:nvSpPr>
        <p:spPr>
          <a:xfrm>
            <a:off x="24749638" y="16271928"/>
            <a:ext cx="11834066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CC780EA1-CA65-614F-B7C6-AFC0EFA042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795645" y="7251517"/>
            <a:ext cx="11474115" cy="863828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B8D9E6BE-E55D-5C48-BAB2-639438505A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3840" y="17494644"/>
            <a:ext cx="11559621" cy="863828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96B8ACC0-11B6-6D4F-809A-02A6BA4E18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753487" y="17441604"/>
            <a:ext cx="11516273" cy="863828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92CCACAC-767F-5447-8064-CA897D9C7C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3840" y="601900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ED1C71A1-9D18-6F44-963D-98B39C4A30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611331" y="16271928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3A942E5D-E739-4F40-8031-6B166C6881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63581" y="16252052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6AB94ABC-BACA-DD45-8FE2-A0C0DFF9B8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167" y="16271494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7C575FA8-4040-F94C-83EB-62E3246441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11331" y="6035138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0DBD2F57-13AD-FA47-B19B-8AA05C3849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01887" y="600187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</p:spTree>
    <p:extLst>
      <p:ext uri="{BB962C8B-B14F-4D97-AF65-F5344CB8AC3E}">
        <p14:creationId xmlns:p14="http://schemas.microsoft.com/office/powerpoint/2010/main" val="417273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W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7701" y="6019000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353837" y="7317448"/>
            <a:ext cx="11658600" cy="10994680"/>
          </a:xfrm>
        </p:spPr>
      </p:sp>
      <p:sp>
        <p:nvSpPr>
          <p:cNvPr id="11" name="TextBox 10"/>
          <p:cNvSpPr txBox="1"/>
          <p:nvPr userDrawn="1"/>
        </p:nvSpPr>
        <p:spPr>
          <a:xfrm>
            <a:off x="-9527" y="26162204"/>
            <a:ext cx="36566475" cy="1524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274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50" dirty="0"/>
              <a:t>©2018 Integrative Emergency Services, LLC. All Rights Reserved  /  Confidential &amp; Proprietary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2C8199-1C10-45C3-83E1-FEB577423C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6932" y="746172"/>
            <a:ext cx="23414381" cy="3356760"/>
          </a:xfrm>
        </p:spPr>
        <p:txBody>
          <a:bodyPr>
            <a:normAutofit/>
          </a:bodyPr>
          <a:lstStyle>
            <a:lvl1pPr marL="0" indent="0" algn="ctr">
              <a:buNone/>
              <a:defRPr sz="80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Implementation of animal therapy in the emergency department for the provider and the patient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625E72E-4498-4E56-BD36-5FE105BAB8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2013" y="4198486"/>
            <a:ext cx="30563394" cy="1445772"/>
          </a:xfrm>
        </p:spPr>
        <p:txBody>
          <a:bodyPr/>
          <a:lstStyle>
            <a:lvl1pPr marL="0" indent="0" algn="ctr" hangingPunct="0">
              <a:lnSpc>
                <a:spcPct val="100000"/>
              </a:lnSpc>
              <a:spcBef>
                <a:spcPts val="0"/>
              </a:spcBef>
              <a:buNone/>
              <a:defRPr sz="4800" baseline="0">
                <a:solidFill>
                  <a:srgbClr val="F95700"/>
                </a:solidFill>
              </a:defRPr>
            </a:lvl1pPr>
            <a:lvl2pPr marL="1371600" indent="0">
              <a:buNone/>
              <a:defRPr/>
            </a:lvl2pPr>
          </a:lstStyle>
          <a:p>
            <a:pPr lvl="0"/>
            <a:r>
              <a:rPr lang="en-US" dirty="0"/>
              <a:t>Revathi </a:t>
            </a:r>
            <a:r>
              <a:rPr lang="en-US" dirty="0" err="1"/>
              <a:t>Jyothindran</a:t>
            </a:r>
            <a:r>
              <a:rPr lang="en-US" dirty="0"/>
              <a:t>, MD</a:t>
            </a:r>
          </a:p>
          <a:p>
            <a:pPr lvl="0"/>
            <a:r>
              <a:rPr lang="en-US" dirty="0" err="1"/>
              <a:t>Aubre</a:t>
            </a:r>
            <a:r>
              <a:rPr lang="en-US" dirty="0"/>
              <a:t> Tijerina, RN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9DA80-3180-6B45-872B-50CCFF7851A1}"/>
              </a:ext>
            </a:extLst>
          </p:cNvPr>
          <p:cNvSpPr/>
          <p:nvPr userDrawn="1"/>
        </p:nvSpPr>
        <p:spPr>
          <a:xfrm>
            <a:off x="12361540" y="6019434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9EDEC2-2F65-A341-B85A-48188DCDE230}"/>
              </a:ext>
            </a:extLst>
          </p:cNvPr>
          <p:cNvSpPr/>
          <p:nvPr userDrawn="1"/>
        </p:nvSpPr>
        <p:spPr>
          <a:xfrm>
            <a:off x="24787944" y="6019000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B48CD72-ED60-124D-928A-35B8C7317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181670"/>
            <a:ext cx="11559621" cy="111050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50103BD-7729-5441-80E3-C3DCD912DF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4410" y="19622873"/>
            <a:ext cx="11658600" cy="6449575"/>
          </a:xfrm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5C8A69-6B96-0742-87CC-1AC9A8709FA2}"/>
              </a:ext>
            </a:extLst>
          </p:cNvPr>
          <p:cNvSpPr/>
          <p:nvPr userDrawn="1"/>
        </p:nvSpPr>
        <p:spPr>
          <a:xfrm>
            <a:off x="15402" y="18490130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212D90-CA50-824B-AF42-ABD6B020C4CE}"/>
              </a:ext>
            </a:extLst>
          </p:cNvPr>
          <p:cNvSpPr/>
          <p:nvPr userDrawn="1"/>
        </p:nvSpPr>
        <p:spPr>
          <a:xfrm>
            <a:off x="12395997" y="18485654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CDF2C5C-687D-1B4B-99B3-B0F6CD201876}"/>
              </a:ext>
            </a:extLst>
          </p:cNvPr>
          <p:cNvSpPr/>
          <p:nvPr userDrawn="1"/>
        </p:nvSpPr>
        <p:spPr>
          <a:xfrm>
            <a:off x="24787944" y="18485654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CC780EA1-CA65-614F-B7C6-AFC0EFA042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768889" y="7181670"/>
            <a:ext cx="11500871" cy="1112447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B8D9E6BE-E55D-5C48-BAB2-639438505A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473" y="19677166"/>
            <a:ext cx="11472690" cy="63025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96B8ACC0-11B6-6D4F-809A-02A6BA4E18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753489" y="19672690"/>
            <a:ext cx="11516271" cy="631000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26A7330-D9CD-894D-B974-F06B656AD2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3840" y="601900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34537369-D84E-4E4D-9409-70D47CCFB3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649637" y="1850509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D9D938C2-B515-894E-8A5A-6E2A3A83FC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101887" y="1848522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767D17D-4524-4A4B-A4FF-10EFB2177A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8473" y="18504662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0092F179-D30B-5C40-957C-2F01D3E919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11331" y="6035138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1D8101B0-B68C-264F-A8DA-06989AB945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01887" y="600187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41C6301-ACE2-0646-8618-47D883D995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81313" y="845262"/>
            <a:ext cx="6775635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1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P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7701" y="6019000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353837" y="7317448"/>
            <a:ext cx="11658600" cy="10994680"/>
          </a:xfrm>
        </p:spPr>
      </p:sp>
      <p:sp>
        <p:nvSpPr>
          <p:cNvPr id="11" name="TextBox 10"/>
          <p:cNvSpPr txBox="1"/>
          <p:nvPr userDrawn="1"/>
        </p:nvSpPr>
        <p:spPr>
          <a:xfrm>
            <a:off x="-9527" y="26162204"/>
            <a:ext cx="36566475" cy="1524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274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50" dirty="0"/>
              <a:t>©2018 Integrative Emergency Services, LLC. All Rights Reserved  /  Confidential &amp; Proprietary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2C8199-1C10-45C3-83E1-FEB577423C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6932" y="746172"/>
            <a:ext cx="23909868" cy="3356760"/>
          </a:xfrm>
        </p:spPr>
        <p:txBody>
          <a:bodyPr>
            <a:normAutofit/>
          </a:bodyPr>
          <a:lstStyle>
            <a:lvl1pPr marL="0" indent="0" algn="ctr">
              <a:buNone/>
              <a:defRPr sz="80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Implementation of animal therapy in the emergency department for the provider and the patient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625E72E-4498-4E56-BD36-5FE105BAB8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2013" y="4198486"/>
            <a:ext cx="30563394" cy="1445772"/>
          </a:xfrm>
        </p:spPr>
        <p:txBody>
          <a:bodyPr/>
          <a:lstStyle>
            <a:lvl1pPr marL="0" indent="0" algn="ctr" hangingPunct="0">
              <a:lnSpc>
                <a:spcPct val="100000"/>
              </a:lnSpc>
              <a:spcBef>
                <a:spcPts val="0"/>
              </a:spcBef>
              <a:buNone/>
              <a:defRPr sz="4800" baseline="0">
                <a:solidFill>
                  <a:srgbClr val="F95700"/>
                </a:solidFill>
              </a:defRPr>
            </a:lvl1pPr>
            <a:lvl2pPr marL="1371600" indent="0">
              <a:buNone/>
              <a:defRPr/>
            </a:lvl2pPr>
          </a:lstStyle>
          <a:p>
            <a:pPr lvl="0"/>
            <a:r>
              <a:rPr lang="en-US" dirty="0"/>
              <a:t>Revathi </a:t>
            </a:r>
            <a:r>
              <a:rPr lang="en-US" dirty="0" err="1"/>
              <a:t>Jyothindran</a:t>
            </a:r>
            <a:r>
              <a:rPr lang="en-US" dirty="0"/>
              <a:t>, MD</a:t>
            </a:r>
          </a:p>
          <a:p>
            <a:pPr lvl="0"/>
            <a:r>
              <a:rPr lang="en-US" dirty="0" err="1"/>
              <a:t>Aubre</a:t>
            </a:r>
            <a:r>
              <a:rPr lang="en-US" dirty="0"/>
              <a:t> Tijerina, RN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9DA80-3180-6B45-872B-50CCFF7851A1}"/>
              </a:ext>
            </a:extLst>
          </p:cNvPr>
          <p:cNvSpPr/>
          <p:nvPr userDrawn="1"/>
        </p:nvSpPr>
        <p:spPr>
          <a:xfrm>
            <a:off x="12361540" y="6019434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9EDEC2-2F65-A341-B85A-48188DCDE230}"/>
              </a:ext>
            </a:extLst>
          </p:cNvPr>
          <p:cNvSpPr/>
          <p:nvPr userDrawn="1"/>
        </p:nvSpPr>
        <p:spPr>
          <a:xfrm>
            <a:off x="24787944" y="6019000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B48CD72-ED60-124D-928A-35B8C7317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181670"/>
            <a:ext cx="11559621" cy="111050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50103BD-7729-5441-80E3-C3DCD912DF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4410" y="19622873"/>
            <a:ext cx="11658600" cy="6449575"/>
          </a:xfrm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5C8A69-6B96-0742-87CC-1AC9A8709FA2}"/>
              </a:ext>
            </a:extLst>
          </p:cNvPr>
          <p:cNvSpPr/>
          <p:nvPr userDrawn="1"/>
        </p:nvSpPr>
        <p:spPr>
          <a:xfrm>
            <a:off x="15402" y="18490130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212D90-CA50-824B-AF42-ABD6B020C4CE}"/>
              </a:ext>
            </a:extLst>
          </p:cNvPr>
          <p:cNvSpPr/>
          <p:nvPr userDrawn="1"/>
        </p:nvSpPr>
        <p:spPr>
          <a:xfrm>
            <a:off x="12395997" y="18485654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CDF2C5C-687D-1B4B-99B3-B0F6CD201876}"/>
              </a:ext>
            </a:extLst>
          </p:cNvPr>
          <p:cNvSpPr/>
          <p:nvPr userDrawn="1"/>
        </p:nvSpPr>
        <p:spPr>
          <a:xfrm>
            <a:off x="24787944" y="18485654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CC780EA1-CA65-614F-B7C6-AFC0EFA042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768889" y="7181670"/>
            <a:ext cx="11500871" cy="1112447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B8D9E6BE-E55D-5C48-BAB2-639438505A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473" y="19677166"/>
            <a:ext cx="11472690" cy="63025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96B8ACC0-11B6-6D4F-809A-02A6BA4E18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753489" y="19672690"/>
            <a:ext cx="11516271" cy="631000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26A7330-D9CD-894D-B974-F06B656AD2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3840" y="601900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34537369-D84E-4E4D-9409-70D47CCFB3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649637" y="1850509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D9D938C2-B515-894E-8A5A-6E2A3A83FC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101887" y="1848522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767D17D-4524-4A4B-A4FF-10EFB2177A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8473" y="18504662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0092F179-D30B-5C40-957C-2F01D3E919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11331" y="6035138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1D8101B0-B68C-264F-A8DA-06989AB945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01887" y="600187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A870C40-28CF-504F-92B3-4EFBB2EDAF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24063" y="845262"/>
            <a:ext cx="4890135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80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W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7701" y="6019000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353837" y="7317448"/>
            <a:ext cx="11658600" cy="10994680"/>
          </a:xfrm>
        </p:spPr>
      </p:sp>
      <p:sp>
        <p:nvSpPr>
          <p:cNvPr id="11" name="TextBox 10"/>
          <p:cNvSpPr txBox="1"/>
          <p:nvPr userDrawn="1"/>
        </p:nvSpPr>
        <p:spPr>
          <a:xfrm>
            <a:off x="-9527" y="26162204"/>
            <a:ext cx="36566475" cy="1524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274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50" dirty="0"/>
              <a:t>©2018 Integrative Emergency Services, LLC. All Rights Reserved  /  Confidential &amp; Proprietary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2C8199-1C10-45C3-83E1-FEB577423C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6932" y="746172"/>
            <a:ext cx="23414381" cy="3356760"/>
          </a:xfrm>
        </p:spPr>
        <p:txBody>
          <a:bodyPr>
            <a:normAutofit/>
          </a:bodyPr>
          <a:lstStyle>
            <a:lvl1pPr marL="0" indent="0" algn="ctr">
              <a:buNone/>
              <a:defRPr sz="80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Implementation of animal therapy in the emergency department for the provider and the patient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625E72E-4498-4E56-BD36-5FE105BAB8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2013" y="4198486"/>
            <a:ext cx="30563394" cy="1445772"/>
          </a:xfrm>
        </p:spPr>
        <p:txBody>
          <a:bodyPr/>
          <a:lstStyle>
            <a:lvl1pPr marL="0" indent="0" algn="ctr" hangingPunct="0">
              <a:lnSpc>
                <a:spcPct val="100000"/>
              </a:lnSpc>
              <a:spcBef>
                <a:spcPts val="0"/>
              </a:spcBef>
              <a:buNone/>
              <a:defRPr sz="4800" baseline="0">
                <a:solidFill>
                  <a:srgbClr val="F95700"/>
                </a:solidFill>
              </a:defRPr>
            </a:lvl1pPr>
            <a:lvl2pPr marL="1371600" indent="0">
              <a:buNone/>
              <a:defRPr/>
            </a:lvl2pPr>
          </a:lstStyle>
          <a:p>
            <a:pPr lvl="0"/>
            <a:r>
              <a:rPr lang="en-US" dirty="0"/>
              <a:t>Revathi </a:t>
            </a:r>
            <a:r>
              <a:rPr lang="en-US" dirty="0" err="1"/>
              <a:t>Jyothindran</a:t>
            </a:r>
            <a:r>
              <a:rPr lang="en-US" dirty="0"/>
              <a:t>, MD</a:t>
            </a:r>
          </a:p>
          <a:p>
            <a:pPr lvl="0"/>
            <a:r>
              <a:rPr lang="en-US" dirty="0" err="1"/>
              <a:t>Aubre</a:t>
            </a:r>
            <a:r>
              <a:rPr lang="en-US" dirty="0"/>
              <a:t> Tijerina, RN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9DA80-3180-6B45-872B-50CCFF7851A1}"/>
              </a:ext>
            </a:extLst>
          </p:cNvPr>
          <p:cNvSpPr/>
          <p:nvPr userDrawn="1"/>
        </p:nvSpPr>
        <p:spPr>
          <a:xfrm>
            <a:off x="12361540" y="6019434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9EDEC2-2F65-A341-B85A-48188DCDE230}"/>
              </a:ext>
            </a:extLst>
          </p:cNvPr>
          <p:cNvSpPr/>
          <p:nvPr userDrawn="1"/>
        </p:nvSpPr>
        <p:spPr>
          <a:xfrm>
            <a:off x="24787944" y="6019000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B48CD72-ED60-124D-928A-35B8C7317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181670"/>
            <a:ext cx="11559621" cy="111050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50103BD-7729-5441-80E3-C3DCD912DF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4410" y="19622873"/>
            <a:ext cx="11658600" cy="6449575"/>
          </a:xfrm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5C8A69-6B96-0742-87CC-1AC9A8709FA2}"/>
              </a:ext>
            </a:extLst>
          </p:cNvPr>
          <p:cNvSpPr/>
          <p:nvPr userDrawn="1"/>
        </p:nvSpPr>
        <p:spPr>
          <a:xfrm>
            <a:off x="15402" y="18490130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212D90-CA50-824B-AF42-ABD6B020C4CE}"/>
              </a:ext>
            </a:extLst>
          </p:cNvPr>
          <p:cNvSpPr/>
          <p:nvPr userDrawn="1"/>
        </p:nvSpPr>
        <p:spPr>
          <a:xfrm>
            <a:off x="12395997" y="18485654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CC780EA1-CA65-614F-B7C6-AFC0EFA042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768889" y="7181670"/>
            <a:ext cx="11500871" cy="1889077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B8D9E6BE-E55D-5C48-BAB2-639438505A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473" y="19677166"/>
            <a:ext cx="11472690" cy="639528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26A7330-D9CD-894D-B974-F06B656AD2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3840" y="601900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34537369-D84E-4E4D-9409-70D47CCFB3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649637" y="1850509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767D17D-4524-4A4B-A4FF-10EFB2177A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8473" y="18504662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0092F179-D30B-5C40-957C-2F01D3E919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11331" y="6035138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1D8101B0-B68C-264F-A8DA-06989AB945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01887" y="600187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41C6301-ACE2-0646-8618-47D883D995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81313" y="845262"/>
            <a:ext cx="6775635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78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1726A1-4261-4AC3-B851-342B68602A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684738" y="1359924"/>
            <a:ext cx="4950150" cy="20944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DD06F2-2A67-5D4E-9D04-C62A0C5EE9DF}"/>
              </a:ext>
            </a:extLst>
          </p:cNvPr>
          <p:cNvSpPr/>
          <p:nvPr userDrawn="1"/>
        </p:nvSpPr>
        <p:spPr>
          <a:xfrm>
            <a:off x="-2381" y="25298400"/>
            <a:ext cx="36566475" cy="213360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144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ACCB6B-ED34-7048-ACCB-AFC1F6C7C31C}"/>
              </a:ext>
            </a:extLst>
          </p:cNvPr>
          <p:cNvSpPr txBox="1"/>
          <p:nvPr userDrawn="1"/>
        </p:nvSpPr>
        <p:spPr>
          <a:xfrm>
            <a:off x="-2381" y="25603200"/>
            <a:ext cx="36566475" cy="1524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150" b="0" i="0" kern="1200" baseline="0">
                <a:solidFill>
                  <a:schemeClr val="bg1"/>
                </a:solidFill>
                <a:effectLst/>
                <a:latin typeface="Open Sans"/>
                <a:ea typeface="Proxima Nova Light" charset="0"/>
                <a:cs typeface="Proxima Nova Light" charset="0"/>
              </a:rPr>
              <a:t>Heritage Square One | 4835 LBJ Freeway, Suite 900 | Dallas, Texas 75244</a:t>
            </a:r>
            <a:endParaRPr lang="en-US" sz="3150" b="0" i="0" baseline="0" dirty="0">
              <a:solidFill>
                <a:schemeClr val="bg1"/>
              </a:solidFill>
              <a:latin typeface="Open Sans"/>
              <a:ea typeface="Proxima Nova Light" charset="0"/>
              <a:cs typeface="Proxima Nova Light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7B0C7F-71CA-0344-A927-BF9521D43258}"/>
              </a:ext>
            </a:extLst>
          </p:cNvPr>
          <p:cNvSpPr txBox="1"/>
          <p:nvPr userDrawn="1"/>
        </p:nvSpPr>
        <p:spPr>
          <a:xfrm>
            <a:off x="11909" y="12213410"/>
            <a:ext cx="36564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0" i="0" baseline="0" dirty="0">
                <a:solidFill>
                  <a:srgbClr val="595959"/>
                </a:solidFill>
                <a:latin typeface="Open San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63535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PS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7701" y="6019000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353837" y="7317448"/>
            <a:ext cx="11658600" cy="10994680"/>
          </a:xfrm>
        </p:spPr>
      </p:sp>
      <p:sp>
        <p:nvSpPr>
          <p:cNvPr id="11" name="TextBox 10"/>
          <p:cNvSpPr txBox="1"/>
          <p:nvPr userDrawn="1"/>
        </p:nvSpPr>
        <p:spPr>
          <a:xfrm>
            <a:off x="-9527" y="26162204"/>
            <a:ext cx="36566475" cy="1524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274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50" dirty="0"/>
              <a:t>©2018 Integrative Emergency Services, LLC. All Rights Reserved  /  Confidential &amp; Proprietary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2C8199-1C10-45C3-83E1-FEB577423C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6932" y="746172"/>
            <a:ext cx="23960668" cy="3356760"/>
          </a:xfrm>
        </p:spPr>
        <p:txBody>
          <a:bodyPr>
            <a:normAutofit/>
          </a:bodyPr>
          <a:lstStyle>
            <a:lvl1pPr marL="0" indent="0" algn="ctr">
              <a:buNone/>
              <a:defRPr sz="80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Implementation of animal therapy in the emergency department for the provider and the patient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625E72E-4498-4E56-BD36-5FE105BAB8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2013" y="4198486"/>
            <a:ext cx="30563394" cy="1445772"/>
          </a:xfrm>
        </p:spPr>
        <p:txBody>
          <a:bodyPr/>
          <a:lstStyle>
            <a:lvl1pPr marL="0" indent="0" algn="ctr" hangingPunct="0">
              <a:lnSpc>
                <a:spcPct val="100000"/>
              </a:lnSpc>
              <a:spcBef>
                <a:spcPts val="0"/>
              </a:spcBef>
              <a:buNone/>
              <a:defRPr sz="4800" baseline="0">
                <a:solidFill>
                  <a:srgbClr val="F95700"/>
                </a:solidFill>
              </a:defRPr>
            </a:lvl1pPr>
            <a:lvl2pPr marL="1371600" indent="0">
              <a:buNone/>
              <a:defRPr/>
            </a:lvl2pPr>
          </a:lstStyle>
          <a:p>
            <a:pPr lvl="0"/>
            <a:r>
              <a:rPr lang="en-US" dirty="0"/>
              <a:t>Revathi </a:t>
            </a:r>
            <a:r>
              <a:rPr lang="en-US" dirty="0" err="1"/>
              <a:t>Jyothindran</a:t>
            </a:r>
            <a:r>
              <a:rPr lang="en-US" dirty="0"/>
              <a:t>, MD</a:t>
            </a:r>
          </a:p>
          <a:p>
            <a:pPr lvl="0"/>
            <a:r>
              <a:rPr lang="en-US" dirty="0" err="1"/>
              <a:t>Aubre</a:t>
            </a:r>
            <a:r>
              <a:rPr lang="en-US" dirty="0"/>
              <a:t> Tijerina, RN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9DA80-3180-6B45-872B-50CCFF7851A1}"/>
              </a:ext>
            </a:extLst>
          </p:cNvPr>
          <p:cNvSpPr/>
          <p:nvPr userDrawn="1"/>
        </p:nvSpPr>
        <p:spPr>
          <a:xfrm>
            <a:off x="12361540" y="6019434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9EDEC2-2F65-A341-B85A-48188DCDE230}"/>
              </a:ext>
            </a:extLst>
          </p:cNvPr>
          <p:cNvSpPr/>
          <p:nvPr userDrawn="1"/>
        </p:nvSpPr>
        <p:spPr>
          <a:xfrm>
            <a:off x="24787944" y="6019000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B48CD72-ED60-124D-928A-35B8C7317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181670"/>
            <a:ext cx="11559621" cy="111050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50103BD-7729-5441-80E3-C3DCD912DF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4410" y="19622873"/>
            <a:ext cx="11658600" cy="6449575"/>
          </a:xfrm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5C8A69-6B96-0742-87CC-1AC9A8709FA2}"/>
              </a:ext>
            </a:extLst>
          </p:cNvPr>
          <p:cNvSpPr/>
          <p:nvPr userDrawn="1"/>
        </p:nvSpPr>
        <p:spPr>
          <a:xfrm>
            <a:off x="15402" y="18490130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212D90-CA50-824B-AF42-ABD6B020C4CE}"/>
              </a:ext>
            </a:extLst>
          </p:cNvPr>
          <p:cNvSpPr/>
          <p:nvPr userDrawn="1"/>
        </p:nvSpPr>
        <p:spPr>
          <a:xfrm>
            <a:off x="12395997" y="18485654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CC780EA1-CA65-614F-B7C6-AFC0EFA042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768889" y="7181670"/>
            <a:ext cx="11500871" cy="1889077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B8D9E6BE-E55D-5C48-BAB2-639438505A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473" y="19677166"/>
            <a:ext cx="11472690" cy="639528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26A7330-D9CD-894D-B974-F06B656AD2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3840" y="601900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34537369-D84E-4E4D-9409-70D47CCFB3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649637" y="1850509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767D17D-4524-4A4B-A4FF-10EFB2177A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8473" y="18504662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0092F179-D30B-5C40-957C-2F01D3E919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11331" y="6035138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1D8101B0-B68C-264F-A8DA-06989AB945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01887" y="600187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572FEF-FB9C-4E41-B7E7-5278412FC5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24063" y="845262"/>
            <a:ext cx="4890135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51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W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7701" y="6019000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353837" y="7317448"/>
            <a:ext cx="11658600" cy="10994680"/>
          </a:xfrm>
        </p:spPr>
      </p:sp>
      <p:sp>
        <p:nvSpPr>
          <p:cNvPr id="11" name="TextBox 10"/>
          <p:cNvSpPr txBox="1"/>
          <p:nvPr userDrawn="1"/>
        </p:nvSpPr>
        <p:spPr>
          <a:xfrm>
            <a:off x="-9527" y="26162204"/>
            <a:ext cx="36566475" cy="1524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274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50" dirty="0"/>
              <a:t>©2018 Integrative Emergency Services, LLC. All Rights Reserved  /  Confidential &amp; Proprietary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2C8199-1C10-45C3-83E1-FEB577423C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6932" y="746172"/>
            <a:ext cx="23414381" cy="3356760"/>
          </a:xfrm>
        </p:spPr>
        <p:txBody>
          <a:bodyPr>
            <a:normAutofit/>
          </a:bodyPr>
          <a:lstStyle>
            <a:lvl1pPr marL="0" indent="0" algn="ctr">
              <a:buNone/>
              <a:defRPr sz="80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Implementation of animal therapy in the emergency department for the provider and the patient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625E72E-4498-4E56-BD36-5FE105BAB8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2013" y="4198486"/>
            <a:ext cx="30563394" cy="1445772"/>
          </a:xfrm>
        </p:spPr>
        <p:txBody>
          <a:bodyPr/>
          <a:lstStyle>
            <a:lvl1pPr marL="0" indent="0" algn="ctr" hangingPunct="0">
              <a:lnSpc>
                <a:spcPct val="100000"/>
              </a:lnSpc>
              <a:spcBef>
                <a:spcPts val="0"/>
              </a:spcBef>
              <a:buNone/>
              <a:defRPr sz="4800" baseline="0">
                <a:solidFill>
                  <a:srgbClr val="F95700"/>
                </a:solidFill>
              </a:defRPr>
            </a:lvl1pPr>
            <a:lvl2pPr marL="1371600" indent="0">
              <a:buNone/>
              <a:defRPr/>
            </a:lvl2pPr>
          </a:lstStyle>
          <a:p>
            <a:pPr lvl="0"/>
            <a:r>
              <a:rPr lang="en-US" dirty="0"/>
              <a:t>Revathi </a:t>
            </a:r>
            <a:r>
              <a:rPr lang="en-US" dirty="0" err="1"/>
              <a:t>Jyothindran</a:t>
            </a:r>
            <a:r>
              <a:rPr lang="en-US" dirty="0"/>
              <a:t>, MD</a:t>
            </a:r>
          </a:p>
          <a:p>
            <a:pPr lvl="0"/>
            <a:r>
              <a:rPr lang="en-US" dirty="0" err="1"/>
              <a:t>Aubre</a:t>
            </a:r>
            <a:r>
              <a:rPr lang="en-US" dirty="0"/>
              <a:t> Tijerina, RN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9DA80-3180-6B45-872B-50CCFF7851A1}"/>
              </a:ext>
            </a:extLst>
          </p:cNvPr>
          <p:cNvSpPr/>
          <p:nvPr userDrawn="1"/>
        </p:nvSpPr>
        <p:spPr>
          <a:xfrm>
            <a:off x="12361540" y="6019434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9EDEC2-2F65-A341-B85A-48188DCDE230}"/>
              </a:ext>
            </a:extLst>
          </p:cNvPr>
          <p:cNvSpPr/>
          <p:nvPr userDrawn="1"/>
        </p:nvSpPr>
        <p:spPr>
          <a:xfrm>
            <a:off x="24787944" y="6019000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B48CD72-ED60-124D-928A-35B8C7317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181670"/>
            <a:ext cx="11559621" cy="1880102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50103BD-7729-5441-80E3-C3DCD912DF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4410" y="19622873"/>
            <a:ext cx="11658600" cy="6449575"/>
          </a:xfrm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212D90-CA50-824B-AF42-ABD6B020C4CE}"/>
              </a:ext>
            </a:extLst>
          </p:cNvPr>
          <p:cNvSpPr/>
          <p:nvPr userDrawn="1"/>
        </p:nvSpPr>
        <p:spPr>
          <a:xfrm>
            <a:off x="12395997" y="18485654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CDF2C5C-687D-1B4B-99B3-B0F6CD201876}"/>
              </a:ext>
            </a:extLst>
          </p:cNvPr>
          <p:cNvSpPr/>
          <p:nvPr userDrawn="1"/>
        </p:nvSpPr>
        <p:spPr>
          <a:xfrm>
            <a:off x="24787944" y="18485654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CC780EA1-CA65-614F-B7C6-AFC0EFA042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768889" y="7181670"/>
            <a:ext cx="11500871" cy="1112447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96B8ACC0-11B6-6D4F-809A-02A6BA4E18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753489" y="19672690"/>
            <a:ext cx="11516271" cy="631000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26A7330-D9CD-894D-B974-F06B656AD2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3840" y="601900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34537369-D84E-4E4D-9409-70D47CCFB3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649637" y="1850509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D9D938C2-B515-894E-8A5A-6E2A3A83FC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101887" y="1848522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0092F179-D30B-5C40-957C-2F01D3E919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11331" y="6035138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1D8101B0-B68C-264F-A8DA-06989AB945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01887" y="600187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41C6301-ACE2-0646-8618-47D883D995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81313" y="845262"/>
            <a:ext cx="6775635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82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PS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7701" y="6019000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353837" y="7317448"/>
            <a:ext cx="11658600" cy="10994680"/>
          </a:xfrm>
        </p:spPr>
      </p:sp>
      <p:sp>
        <p:nvSpPr>
          <p:cNvPr id="11" name="TextBox 10"/>
          <p:cNvSpPr txBox="1"/>
          <p:nvPr userDrawn="1"/>
        </p:nvSpPr>
        <p:spPr>
          <a:xfrm>
            <a:off x="-9527" y="26162204"/>
            <a:ext cx="36566475" cy="1524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274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50" dirty="0"/>
              <a:t>©2018 Integrative Emergency Services, LLC. All Rights Reserved  /  Confidential &amp; Proprietary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2C8199-1C10-45C3-83E1-FEB577423C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6932" y="746172"/>
            <a:ext cx="24357131" cy="3356760"/>
          </a:xfrm>
        </p:spPr>
        <p:txBody>
          <a:bodyPr>
            <a:normAutofit/>
          </a:bodyPr>
          <a:lstStyle>
            <a:lvl1pPr marL="0" indent="0" algn="ctr">
              <a:buNone/>
              <a:defRPr sz="80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Implementation of animal therapy in the emergency department for the provider and the patient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625E72E-4498-4E56-BD36-5FE105BAB8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2013" y="4198486"/>
            <a:ext cx="30563394" cy="1445772"/>
          </a:xfrm>
        </p:spPr>
        <p:txBody>
          <a:bodyPr/>
          <a:lstStyle>
            <a:lvl1pPr marL="0" indent="0" algn="ctr" hangingPunct="0">
              <a:lnSpc>
                <a:spcPct val="100000"/>
              </a:lnSpc>
              <a:spcBef>
                <a:spcPts val="0"/>
              </a:spcBef>
              <a:buNone/>
              <a:defRPr sz="4800" baseline="0">
                <a:solidFill>
                  <a:srgbClr val="F95700"/>
                </a:solidFill>
              </a:defRPr>
            </a:lvl1pPr>
            <a:lvl2pPr marL="1371600" indent="0">
              <a:buNone/>
              <a:defRPr/>
            </a:lvl2pPr>
          </a:lstStyle>
          <a:p>
            <a:pPr lvl="0"/>
            <a:r>
              <a:rPr lang="en-US" dirty="0"/>
              <a:t>Revathi </a:t>
            </a:r>
            <a:r>
              <a:rPr lang="en-US" dirty="0" err="1"/>
              <a:t>Jyothindran</a:t>
            </a:r>
            <a:r>
              <a:rPr lang="en-US" dirty="0"/>
              <a:t>, MD</a:t>
            </a:r>
          </a:p>
          <a:p>
            <a:pPr lvl="0"/>
            <a:r>
              <a:rPr lang="en-US" dirty="0" err="1"/>
              <a:t>Aubre</a:t>
            </a:r>
            <a:r>
              <a:rPr lang="en-US" dirty="0"/>
              <a:t> Tijerina, RN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9DA80-3180-6B45-872B-50CCFF7851A1}"/>
              </a:ext>
            </a:extLst>
          </p:cNvPr>
          <p:cNvSpPr/>
          <p:nvPr userDrawn="1"/>
        </p:nvSpPr>
        <p:spPr>
          <a:xfrm>
            <a:off x="12361540" y="6019434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9EDEC2-2F65-A341-B85A-48188DCDE230}"/>
              </a:ext>
            </a:extLst>
          </p:cNvPr>
          <p:cNvSpPr/>
          <p:nvPr userDrawn="1"/>
        </p:nvSpPr>
        <p:spPr>
          <a:xfrm>
            <a:off x="24787944" y="6019000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B48CD72-ED60-124D-928A-35B8C7317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181670"/>
            <a:ext cx="11559621" cy="1880102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50103BD-7729-5441-80E3-C3DCD912DF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4410" y="19622873"/>
            <a:ext cx="11658600" cy="6449575"/>
          </a:xfrm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212D90-CA50-824B-AF42-ABD6B020C4CE}"/>
              </a:ext>
            </a:extLst>
          </p:cNvPr>
          <p:cNvSpPr/>
          <p:nvPr userDrawn="1"/>
        </p:nvSpPr>
        <p:spPr>
          <a:xfrm>
            <a:off x="12395997" y="18485654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CDF2C5C-687D-1B4B-99B3-B0F6CD201876}"/>
              </a:ext>
            </a:extLst>
          </p:cNvPr>
          <p:cNvSpPr/>
          <p:nvPr userDrawn="1"/>
        </p:nvSpPr>
        <p:spPr>
          <a:xfrm>
            <a:off x="24787944" y="18485654"/>
            <a:ext cx="11795760" cy="109728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CC780EA1-CA65-614F-B7C6-AFC0EFA042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768889" y="7181670"/>
            <a:ext cx="11500871" cy="1112447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96B8ACC0-11B6-6D4F-809A-02A6BA4E18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753489" y="19672690"/>
            <a:ext cx="11516271" cy="631000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26A7330-D9CD-894D-B974-F06B656AD2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3840" y="601900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34537369-D84E-4E4D-9409-70D47CCFB3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649637" y="1850509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D9D938C2-B515-894E-8A5A-6E2A3A83FC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101887" y="1848522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0092F179-D30B-5C40-957C-2F01D3E919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11331" y="6035138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1D8101B0-B68C-264F-A8DA-06989AB945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01887" y="600187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0D6513D-1608-9244-B4A0-B130766B10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24063" y="845262"/>
            <a:ext cx="4890135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81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W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7701" y="6019000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430120" y="7251517"/>
            <a:ext cx="11658600" cy="8485632"/>
          </a:xfrm>
        </p:spPr>
      </p:sp>
      <p:sp>
        <p:nvSpPr>
          <p:cNvPr id="11" name="TextBox 10"/>
          <p:cNvSpPr txBox="1"/>
          <p:nvPr userDrawn="1"/>
        </p:nvSpPr>
        <p:spPr>
          <a:xfrm>
            <a:off x="-9527" y="26162204"/>
            <a:ext cx="36566475" cy="1524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274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50" dirty="0"/>
              <a:t>©2018 Integrative Emergency Services, LLC. All Rights Reserved  /  Confidential &amp; Proprietary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2C8199-1C10-45C3-83E1-FEB577423C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45179" y="792981"/>
            <a:ext cx="23236134" cy="3356760"/>
          </a:xfrm>
        </p:spPr>
        <p:txBody>
          <a:bodyPr>
            <a:normAutofit/>
          </a:bodyPr>
          <a:lstStyle>
            <a:lvl1pPr marL="0" indent="0" algn="ctr">
              <a:buNone/>
              <a:defRPr sz="80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Implementation of animal therapy in the emergency department for the provider and the patient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625E72E-4498-4E56-BD36-5FE105BAB8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2013" y="4198486"/>
            <a:ext cx="30563394" cy="1445772"/>
          </a:xfrm>
        </p:spPr>
        <p:txBody>
          <a:bodyPr/>
          <a:lstStyle>
            <a:lvl1pPr marL="0" indent="0" algn="ctr" hangingPunct="0">
              <a:lnSpc>
                <a:spcPct val="100000"/>
              </a:lnSpc>
              <a:spcBef>
                <a:spcPts val="0"/>
              </a:spcBef>
              <a:buNone/>
              <a:defRPr sz="4800" baseline="0">
                <a:solidFill>
                  <a:srgbClr val="F95700"/>
                </a:solidFill>
              </a:defRPr>
            </a:lvl1pPr>
            <a:lvl2pPr marL="1371600" indent="0">
              <a:buNone/>
              <a:defRPr/>
            </a:lvl2pPr>
          </a:lstStyle>
          <a:p>
            <a:pPr lvl="0"/>
            <a:r>
              <a:rPr lang="en-US" dirty="0"/>
              <a:t>Revathi </a:t>
            </a:r>
            <a:r>
              <a:rPr lang="en-US" dirty="0" err="1"/>
              <a:t>Jyothindran</a:t>
            </a:r>
            <a:r>
              <a:rPr lang="en-US" dirty="0"/>
              <a:t>, MD</a:t>
            </a:r>
          </a:p>
          <a:p>
            <a:pPr lvl="0"/>
            <a:r>
              <a:rPr lang="en-US" dirty="0" err="1"/>
              <a:t>Aubre</a:t>
            </a:r>
            <a:r>
              <a:rPr lang="en-US" dirty="0"/>
              <a:t> Tijerina, RN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9DA80-3180-6B45-872B-50CCFF7851A1}"/>
              </a:ext>
            </a:extLst>
          </p:cNvPr>
          <p:cNvSpPr/>
          <p:nvPr userDrawn="1"/>
        </p:nvSpPr>
        <p:spPr>
          <a:xfrm>
            <a:off x="12361540" y="6019434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9EDEC2-2F65-A341-B85A-48188DCDE230}"/>
              </a:ext>
            </a:extLst>
          </p:cNvPr>
          <p:cNvSpPr/>
          <p:nvPr userDrawn="1"/>
        </p:nvSpPr>
        <p:spPr>
          <a:xfrm>
            <a:off x="24787944" y="6019000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B48CD72-ED60-124D-928A-35B8C7317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222789"/>
            <a:ext cx="11548069" cy="863828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50103BD-7729-5441-80E3-C3DCD912DF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7249" y="17522890"/>
            <a:ext cx="11658600" cy="8485632"/>
          </a:xfrm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5C8A69-6B96-0742-87CC-1AC9A8709FA2}"/>
              </a:ext>
            </a:extLst>
          </p:cNvPr>
          <p:cNvSpPr/>
          <p:nvPr userDrawn="1"/>
        </p:nvSpPr>
        <p:spPr>
          <a:xfrm>
            <a:off x="0" y="16276404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212D90-CA50-824B-AF42-ABD6B020C4CE}"/>
              </a:ext>
            </a:extLst>
          </p:cNvPr>
          <p:cNvSpPr/>
          <p:nvPr userDrawn="1"/>
        </p:nvSpPr>
        <p:spPr>
          <a:xfrm>
            <a:off x="12380595" y="16271928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CDF2C5C-687D-1B4B-99B3-B0F6CD201876}"/>
              </a:ext>
            </a:extLst>
          </p:cNvPr>
          <p:cNvSpPr/>
          <p:nvPr userDrawn="1"/>
        </p:nvSpPr>
        <p:spPr>
          <a:xfrm>
            <a:off x="24749638" y="16271928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CC780EA1-CA65-614F-B7C6-AFC0EFA042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768889" y="7222789"/>
            <a:ext cx="11500871" cy="863828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B8D9E6BE-E55D-5C48-BAB2-639438505A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3840" y="17481762"/>
            <a:ext cx="11559621" cy="863828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96B8ACC0-11B6-6D4F-809A-02A6BA4E18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753489" y="17439604"/>
            <a:ext cx="11516271" cy="863828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92CCACAC-767F-5447-8064-CA897D9C7C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3840" y="601900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ED1C71A1-9D18-6F44-963D-98B39C4A30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611331" y="16271928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3A942E5D-E739-4F40-8031-6B166C6881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63581" y="16252052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6AB94ABC-BACA-DD45-8FE2-A0C0DFF9B8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167" y="16271494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7C575FA8-4040-F94C-83EB-62E3246441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11331" y="6035138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0DBD2F57-13AD-FA47-B19B-8AA05C3849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01887" y="600187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78B975E-A710-9641-92DF-6496A7D2C8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81313" y="845262"/>
            <a:ext cx="6775635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81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PS option 5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9055" y="6023910"/>
            <a:ext cx="11795760" cy="109728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  <a:p>
            <a:pPr algn="ctr"/>
            <a:endParaRPr lang="en-US" sz="660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353837" y="7317448"/>
            <a:ext cx="11658600" cy="8485632"/>
          </a:xfrm>
        </p:spPr>
      </p:sp>
      <p:sp>
        <p:nvSpPr>
          <p:cNvPr id="11" name="TextBox 10"/>
          <p:cNvSpPr txBox="1"/>
          <p:nvPr userDrawn="1"/>
        </p:nvSpPr>
        <p:spPr>
          <a:xfrm>
            <a:off x="-9527" y="26162204"/>
            <a:ext cx="36566475" cy="1524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274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50" dirty="0"/>
              <a:t>©2018 Integrative Emergency Services, LLC. All Rights Reserved  /  Confidential &amp; Proprietary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2C8199-1C10-45C3-83E1-FEB577423C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36266" y="746172"/>
            <a:ext cx="24187797" cy="3356760"/>
          </a:xfrm>
        </p:spPr>
        <p:txBody>
          <a:bodyPr>
            <a:normAutofit/>
          </a:bodyPr>
          <a:lstStyle>
            <a:lvl1pPr marL="0" indent="0" algn="ctr">
              <a:buNone/>
              <a:defRPr sz="80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Implementation of animal therapy in the emergency department for the provider and the patient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625E72E-4498-4E56-BD36-5FE105BAB8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2013" y="4198486"/>
            <a:ext cx="30563394" cy="1445772"/>
          </a:xfrm>
        </p:spPr>
        <p:txBody>
          <a:bodyPr/>
          <a:lstStyle>
            <a:lvl1pPr marL="0" indent="0" algn="ctr" hangingPunct="0">
              <a:lnSpc>
                <a:spcPct val="100000"/>
              </a:lnSpc>
              <a:spcBef>
                <a:spcPts val="0"/>
              </a:spcBef>
              <a:buNone/>
              <a:defRPr sz="4800" baseline="0">
                <a:solidFill>
                  <a:srgbClr val="F95700"/>
                </a:solidFill>
              </a:defRPr>
            </a:lvl1pPr>
            <a:lvl2pPr marL="1371600" indent="0">
              <a:buNone/>
              <a:defRPr/>
            </a:lvl2pPr>
          </a:lstStyle>
          <a:p>
            <a:pPr lvl="0"/>
            <a:r>
              <a:rPr lang="en-US" dirty="0"/>
              <a:t>Revathi </a:t>
            </a:r>
            <a:r>
              <a:rPr lang="en-US" dirty="0" err="1"/>
              <a:t>Jyothindran</a:t>
            </a:r>
            <a:r>
              <a:rPr lang="en-US" dirty="0"/>
              <a:t>, MD</a:t>
            </a:r>
          </a:p>
          <a:p>
            <a:pPr lvl="0"/>
            <a:r>
              <a:rPr lang="en-US" dirty="0" err="1"/>
              <a:t>Aubre</a:t>
            </a:r>
            <a:r>
              <a:rPr lang="en-US" dirty="0"/>
              <a:t> Tijerina, RN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9DA80-3180-6B45-872B-50CCFF7851A1}"/>
              </a:ext>
            </a:extLst>
          </p:cNvPr>
          <p:cNvSpPr/>
          <p:nvPr userDrawn="1"/>
        </p:nvSpPr>
        <p:spPr>
          <a:xfrm>
            <a:off x="12361540" y="6019434"/>
            <a:ext cx="11795760" cy="109728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  <a:p>
            <a:pPr algn="ctr"/>
            <a:endParaRPr lang="en-US" sz="6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9EDEC2-2F65-A341-B85A-48188DCDE230}"/>
              </a:ext>
            </a:extLst>
          </p:cNvPr>
          <p:cNvSpPr/>
          <p:nvPr userDrawn="1"/>
        </p:nvSpPr>
        <p:spPr>
          <a:xfrm>
            <a:off x="24761188" y="5994634"/>
            <a:ext cx="11795760" cy="109728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  <a:p>
            <a:pPr algn="ctr"/>
            <a:endParaRPr lang="en-US" sz="6600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B48CD72-ED60-124D-928A-35B8C7317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5727" y="7116714"/>
            <a:ext cx="11610033" cy="863828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50103BD-7729-5441-80E3-C3DCD912DF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353837" y="17551354"/>
            <a:ext cx="11658600" cy="8485632"/>
          </a:xfrm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5C8A69-6B96-0742-87CC-1AC9A8709FA2}"/>
              </a:ext>
            </a:extLst>
          </p:cNvPr>
          <p:cNvSpPr/>
          <p:nvPr userDrawn="1"/>
        </p:nvSpPr>
        <p:spPr>
          <a:xfrm>
            <a:off x="0" y="16276404"/>
            <a:ext cx="11795760" cy="109728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212D90-CA50-824B-AF42-ABD6B020C4CE}"/>
              </a:ext>
            </a:extLst>
          </p:cNvPr>
          <p:cNvSpPr/>
          <p:nvPr userDrawn="1"/>
        </p:nvSpPr>
        <p:spPr>
          <a:xfrm>
            <a:off x="12380595" y="16271928"/>
            <a:ext cx="11795760" cy="109728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CDF2C5C-687D-1B4B-99B3-B0F6CD201876}"/>
              </a:ext>
            </a:extLst>
          </p:cNvPr>
          <p:cNvSpPr/>
          <p:nvPr userDrawn="1"/>
        </p:nvSpPr>
        <p:spPr>
          <a:xfrm>
            <a:off x="24780243" y="16247128"/>
            <a:ext cx="11795760" cy="109728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  <a:p>
            <a:pPr algn="ctr"/>
            <a:endParaRPr lang="en-US" sz="6600" dirty="0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CC780EA1-CA65-614F-B7C6-AFC0EFA042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787944" y="7164798"/>
            <a:ext cx="11788059" cy="863828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B8D9E6BE-E55D-5C48-BAB2-639438505A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5727" y="17344408"/>
            <a:ext cx="11610033" cy="863828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96B8ACC0-11B6-6D4F-809A-02A6BA4E18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761188" y="17446564"/>
            <a:ext cx="11788059" cy="863828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B497B91-D988-CF42-8521-35F7281F74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3840" y="601900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89403BB1-EE29-AE46-BCE3-089C5339213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99200" y="604380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BAF454B-CF37-534A-B70F-40939200B8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126180" y="5994634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4A38B235-5C2C-234D-953E-D61658E508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5727" y="16271494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E3B461E7-EC36-B94E-A958-ED5D434A03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541087" y="16296294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24B9A2D5-4DF6-214E-8CB8-B01B7CD124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068067" y="16247128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D8BF651-EBCC-BB46-B8D7-630C69BF6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24063" y="845262"/>
            <a:ext cx="4890135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7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W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7701" y="6019000"/>
            <a:ext cx="11795760" cy="109728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353837" y="7317448"/>
            <a:ext cx="11658600" cy="10994680"/>
          </a:xfrm>
        </p:spPr>
      </p:sp>
      <p:sp>
        <p:nvSpPr>
          <p:cNvPr id="11" name="TextBox 10"/>
          <p:cNvSpPr txBox="1"/>
          <p:nvPr userDrawn="1"/>
        </p:nvSpPr>
        <p:spPr>
          <a:xfrm>
            <a:off x="-9527" y="26162204"/>
            <a:ext cx="36566475" cy="1524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274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50" dirty="0"/>
              <a:t>©2018 Integrative Emergency Services, LLC. All Rights Reserved  /  Confidential &amp; Proprietary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2C8199-1C10-45C3-83E1-FEB577423C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4225" y="709485"/>
            <a:ext cx="23467088" cy="3356760"/>
          </a:xfrm>
        </p:spPr>
        <p:txBody>
          <a:bodyPr>
            <a:normAutofit/>
          </a:bodyPr>
          <a:lstStyle>
            <a:lvl1pPr marL="0" indent="0" algn="ctr">
              <a:buNone/>
              <a:defRPr sz="80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Implementation of animal therapy in the emergency department for the provider and the patient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625E72E-4498-4E56-BD36-5FE105BAB8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2013" y="4198486"/>
            <a:ext cx="30563394" cy="1445772"/>
          </a:xfrm>
        </p:spPr>
        <p:txBody>
          <a:bodyPr/>
          <a:lstStyle>
            <a:lvl1pPr marL="0" indent="0" algn="ctr" hangingPunct="0">
              <a:lnSpc>
                <a:spcPct val="100000"/>
              </a:lnSpc>
              <a:spcBef>
                <a:spcPts val="0"/>
              </a:spcBef>
              <a:buNone/>
              <a:defRPr sz="4800" baseline="0">
                <a:solidFill>
                  <a:srgbClr val="F95700"/>
                </a:solidFill>
              </a:defRPr>
            </a:lvl1pPr>
            <a:lvl2pPr marL="1371600" indent="0">
              <a:buNone/>
              <a:defRPr/>
            </a:lvl2pPr>
          </a:lstStyle>
          <a:p>
            <a:pPr lvl="0"/>
            <a:r>
              <a:rPr lang="en-US" dirty="0"/>
              <a:t>Revathi </a:t>
            </a:r>
            <a:r>
              <a:rPr lang="en-US" dirty="0" err="1"/>
              <a:t>Jyothindran</a:t>
            </a:r>
            <a:r>
              <a:rPr lang="en-US" dirty="0"/>
              <a:t>, MD</a:t>
            </a:r>
          </a:p>
          <a:p>
            <a:pPr lvl="0"/>
            <a:r>
              <a:rPr lang="en-US" dirty="0" err="1"/>
              <a:t>Aubre</a:t>
            </a:r>
            <a:r>
              <a:rPr lang="en-US" dirty="0"/>
              <a:t> Tijerina, RN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9DA80-3180-6B45-872B-50CCFF7851A1}"/>
              </a:ext>
            </a:extLst>
          </p:cNvPr>
          <p:cNvSpPr/>
          <p:nvPr userDrawn="1"/>
        </p:nvSpPr>
        <p:spPr>
          <a:xfrm>
            <a:off x="12361540" y="6019434"/>
            <a:ext cx="11795760" cy="109728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9EDEC2-2F65-A341-B85A-48188DCDE230}"/>
              </a:ext>
            </a:extLst>
          </p:cNvPr>
          <p:cNvSpPr/>
          <p:nvPr userDrawn="1"/>
        </p:nvSpPr>
        <p:spPr>
          <a:xfrm>
            <a:off x="24787944" y="6019000"/>
            <a:ext cx="11795760" cy="109728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B48CD72-ED60-124D-928A-35B8C7317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1" y="7066474"/>
            <a:ext cx="11559622" cy="1122021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50103BD-7729-5441-80E3-C3DCD912DF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4410" y="19622873"/>
            <a:ext cx="11658600" cy="6449575"/>
          </a:xfrm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5C8A69-6B96-0742-87CC-1AC9A8709FA2}"/>
              </a:ext>
            </a:extLst>
          </p:cNvPr>
          <p:cNvSpPr/>
          <p:nvPr userDrawn="1"/>
        </p:nvSpPr>
        <p:spPr>
          <a:xfrm>
            <a:off x="15402" y="18490130"/>
            <a:ext cx="11795760" cy="109728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212D90-CA50-824B-AF42-ABD6B020C4CE}"/>
              </a:ext>
            </a:extLst>
          </p:cNvPr>
          <p:cNvSpPr/>
          <p:nvPr userDrawn="1"/>
        </p:nvSpPr>
        <p:spPr>
          <a:xfrm>
            <a:off x="12395997" y="18485654"/>
            <a:ext cx="11795760" cy="109728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CDF2C5C-687D-1B4B-99B3-B0F6CD201876}"/>
              </a:ext>
            </a:extLst>
          </p:cNvPr>
          <p:cNvSpPr/>
          <p:nvPr userDrawn="1"/>
        </p:nvSpPr>
        <p:spPr>
          <a:xfrm>
            <a:off x="24787944" y="18485654"/>
            <a:ext cx="11795760" cy="109728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CC780EA1-CA65-614F-B7C6-AFC0EFA042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768890" y="7091914"/>
            <a:ext cx="11500872" cy="1121422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B8D9E6BE-E55D-5C48-BAB2-639438505A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3840" y="19586655"/>
            <a:ext cx="11567322" cy="639679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96B8ACC0-11B6-6D4F-809A-02A6BA4E18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753490" y="19587410"/>
            <a:ext cx="11516272" cy="639528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56AAA4-9175-5C42-BC30-4FCC717E36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81313" y="845262"/>
            <a:ext cx="6775635" cy="1554480"/>
          </a:xfrm>
          <a:prstGeom prst="rect">
            <a:avLst/>
          </a:prstGeom>
        </p:spPr>
      </p:pic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994BB437-D617-0A42-B100-2E5D4B11232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3840" y="601900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9A64DA5-524C-264A-ADA8-D581EB4B86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675483" y="5994251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6414F-66EF-EA4E-8FBE-D09F825DB1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101888" y="5994251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CF605FCD-64F3-E34E-A218-A76DAF55DA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5429" y="18497837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2365C923-0ECD-0E40-9FD1-D3189F691B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715616" y="18490784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BA20120C-4423-054D-BA07-C25C44B311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01888" y="18436539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</p:spTree>
    <p:extLst>
      <p:ext uri="{BB962C8B-B14F-4D97-AF65-F5344CB8AC3E}">
        <p14:creationId xmlns:p14="http://schemas.microsoft.com/office/powerpoint/2010/main" val="100378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PS option 6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7701" y="6019000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353837" y="7317448"/>
            <a:ext cx="11658600" cy="10994680"/>
          </a:xfrm>
        </p:spPr>
      </p:sp>
      <p:sp>
        <p:nvSpPr>
          <p:cNvPr id="11" name="TextBox 10"/>
          <p:cNvSpPr txBox="1"/>
          <p:nvPr userDrawn="1"/>
        </p:nvSpPr>
        <p:spPr>
          <a:xfrm>
            <a:off x="-9527" y="26162204"/>
            <a:ext cx="36566475" cy="1524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274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50" dirty="0"/>
              <a:t>©2018 Integrative Emergency Services, LLC. All Rights Reserved  /  Confidential &amp; Proprietary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2C8199-1C10-45C3-83E1-FEB577423C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6932" y="746172"/>
            <a:ext cx="24357131" cy="3356760"/>
          </a:xfrm>
        </p:spPr>
        <p:txBody>
          <a:bodyPr>
            <a:normAutofit/>
          </a:bodyPr>
          <a:lstStyle>
            <a:lvl1pPr marL="0" indent="0" algn="ctr">
              <a:buNone/>
              <a:defRPr sz="80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Implementation of animal therapy in the emergency department for the provider and the patient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625E72E-4498-4E56-BD36-5FE105BAB8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2013" y="4198486"/>
            <a:ext cx="30563394" cy="1445772"/>
          </a:xfrm>
        </p:spPr>
        <p:txBody>
          <a:bodyPr/>
          <a:lstStyle>
            <a:lvl1pPr marL="0" indent="0" algn="ctr" hangingPunct="0">
              <a:lnSpc>
                <a:spcPct val="100000"/>
              </a:lnSpc>
              <a:spcBef>
                <a:spcPts val="0"/>
              </a:spcBef>
              <a:buNone/>
              <a:defRPr sz="4800" baseline="0">
                <a:solidFill>
                  <a:srgbClr val="F95700"/>
                </a:solidFill>
              </a:defRPr>
            </a:lvl1pPr>
            <a:lvl2pPr marL="1371600" indent="0">
              <a:buNone/>
              <a:defRPr/>
            </a:lvl2pPr>
          </a:lstStyle>
          <a:p>
            <a:pPr lvl="0"/>
            <a:r>
              <a:rPr lang="en-US" dirty="0"/>
              <a:t>Revathi </a:t>
            </a:r>
            <a:r>
              <a:rPr lang="en-US" dirty="0" err="1"/>
              <a:t>Jyothindran</a:t>
            </a:r>
            <a:r>
              <a:rPr lang="en-US" dirty="0"/>
              <a:t>, MD</a:t>
            </a:r>
          </a:p>
          <a:p>
            <a:pPr lvl="0"/>
            <a:r>
              <a:rPr lang="en-US" dirty="0" err="1"/>
              <a:t>Aubre</a:t>
            </a:r>
            <a:r>
              <a:rPr lang="en-US" dirty="0"/>
              <a:t> Tijerina, RN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9DA80-3180-6B45-872B-50CCFF7851A1}"/>
              </a:ext>
            </a:extLst>
          </p:cNvPr>
          <p:cNvSpPr/>
          <p:nvPr userDrawn="1"/>
        </p:nvSpPr>
        <p:spPr>
          <a:xfrm>
            <a:off x="12361540" y="6019434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9EDEC2-2F65-A341-B85A-48188DCDE230}"/>
              </a:ext>
            </a:extLst>
          </p:cNvPr>
          <p:cNvSpPr/>
          <p:nvPr userDrawn="1"/>
        </p:nvSpPr>
        <p:spPr>
          <a:xfrm>
            <a:off x="24787944" y="6019000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B48CD72-ED60-124D-928A-35B8C7317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206036"/>
            <a:ext cx="11559621" cy="1108065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50103BD-7729-5441-80E3-C3DCD912DF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4410" y="19622873"/>
            <a:ext cx="11658600" cy="6449575"/>
          </a:xfrm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5C8A69-6B96-0742-87CC-1AC9A8709FA2}"/>
              </a:ext>
            </a:extLst>
          </p:cNvPr>
          <p:cNvSpPr/>
          <p:nvPr userDrawn="1"/>
        </p:nvSpPr>
        <p:spPr>
          <a:xfrm>
            <a:off x="15402" y="18490130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212D90-CA50-824B-AF42-ABD6B020C4CE}"/>
              </a:ext>
            </a:extLst>
          </p:cNvPr>
          <p:cNvSpPr/>
          <p:nvPr userDrawn="1"/>
        </p:nvSpPr>
        <p:spPr>
          <a:xfrm>
            <a:off x="12353837" y="18485220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CDF2C5C-687D-1B4B-99B3-B0F6CD201876}"/>
              </a:ext>
            </a:extLst>
          </p:cNvPr>
          <p:cNvSpPr/>
          <p:nvPr userDrawn="1"/>
        </p:nvSpPr>
        <p:spPr>
          <a:xfrm>
            <a:off x="24787944" y="18485654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CC780EA1-CA65-614F-B7C6-AFC0EFA042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768889" y="7206036"/>
            <a:ext cx="11500871" cy="111001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B8D9E6BE-E55D-5C48-BAB2-639438505A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3840" y="19676411"/>
            <a:ext cx="11567322" cy="639679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96B8ACC0-11B6-6D4F-809A-02A6BA4E18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753489" y="19677166"/>
            <a:ext cx="11516271" cy="639528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26A7330-D9CD-894D-B974-F06B656AD2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3840" y="601900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34537369-D84E-4E4D-9409-70D47CCFB3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649637" y="1850509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D9D938C2-B515-894E-8A5A-6E2A3A83FC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101887" y="1848522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767D17D-4524-4A4B-A4FF-10EFB2177A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8473" y="18504662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0092F179-D30B-5C40-957C-2F01D3E919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11331" y="6035138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1D8101B0-B68C-264F-A8DA-06989AB945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01887" y="600187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548CDAA-C8DE-D941-B46B-6D8D58EBA0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24063" y="845262"/>
            <a:ext cx="4890135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72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W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7701" y="6019000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353837" y="7317448"/>
            <a:ext cx="11658600" cy="10994680"/>
          </a:xfrm>
        </p:spPr>
      </p:sp>
      <p:sp>
        <p:nvSpPr>
          <p:cNvPr id="11" name="TextBox 10"/>
          <p:cNvSpPr txBox="1"/>
          <p:nvPr userDrawn="1"/>
        </p:nvSpPr>
        <p:spPr>
          <a:xfrm>
            <a:off x="-9527" y="26162204"/>
            <a:ext cx="36566475" cy="1524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274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50" dirty="0"/>
              <a:t>©2018 Integrative Emergency Services, LLC. All Rights Reserved  /  Confidential &amp; Proprietary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2C8199-1C10-45C3-83E1-FEB577423C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6932" y="746172"/>
            <a:ext cx="23414381" cy="3356760"/>
          </a:xfrm>
        </p:spPr>
        <p:txBody>
          <a:bodyPr>
            <a:normAutofit/>
          </a:bodyPr>
          <a:lstStyle>
            <a:lvl1pPr marL="0" indent="0" algn="ctr">
              <a:buNone/>
              <a:defRPr sz="80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Implementation of animal therapy in the emergency department for the provider and the patient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625E72E-4498-4E56-BD36-5FE105BAB8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2013" y="4198486"/>
            <a:ext cx="30563394" cy="1445772"/>
          </a:xfrm>
        </p:spPr>
        <p:txBody>
          <a:bodyPr/>
          <a:lstStyle>
            <a:lvl1pPr marL="0" indent="0" algn="ctr" hangingPunct="0">
              <a:lnSpc>
                <a:spcPct val="100000"/>
              </a:lnSpc>
              <a:spcBef>
                <a:spcPts val="0"/>
              </a:spcBef>
              <a:buNone/>
              <a:defRPr sz="4800" baseline="0">
                <a:solidFill>
                  <a:srgbClr val="F95700"/>
                </a:solidFill>
              </a:defRPr>
            </a:lvl1pPr>
            <a:lvl2pPr marL="1371600" indent="0">
              <a:buNone/>
              <a:defRPr/>
            </a:lvl2pPr>
          </a:lstStyle>
          <a:p>
            <a:pPr lvl="0"/>
            <a:r>
              <a:rPr lang="en-US" dirty="0"/>
              <a:t>Revathi </a:t>
            </a:r>
            <a:r>
              <a:rPr lang="en-US" dirty="0" err="1"/>
              <a:t>Jyothindran</a:t>
            </a:r>
            <a:r>
              <a:rPr lang="en-US" dirty="0"/>
              <a:t>, MD</a:t>
            </a:r>
          </a:p>
          <a:p>
            <a:pPr lvl="0"/>
            <a:r>
              <a:rPr lang="en-US" dirty="0" err="1"/>
              <a:t>Aubre</a:t>
            </a:r>
            <a:r>
              <a:rPr lang="en-US" dirty="0"/>
              <a:t> Tijerina, RN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9DA80-3180-6B45-872B-50CCFF7851A1}"/>
              </a:ext>
            </a:extLst>
          </p:cNvPr>
          <p:cNvSpPr/>
          <p:nvPr userDrawn="1"/>
        </p:nvSpPr>
        <p:spPr>
          <a:xfrm>
            <a:off x="12361540" y="6019434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9EDEC2-2F65-A341-B85A-48188DCDE230}"/>
              </a:ext>
            </a:extLst>
          </p:cNvPr>
          <p:cNvSpPr/>
          <p:nvPr userDrawn="1"/>
        </p:nvSpPr>
        <p:spPr>
          <a:xfrm>
            <a:off x="24787944" y="6019000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B48CD72-ED60-124D-928A-35B8C7317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206036"/>
            <a:ext cx="11559621" cy="1108065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50103BD-7729-5441-80E3-C3DCD912DF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4410" y="19622873"/>
            <a:ext cx="11658600" cy="6449575"/>
          </a:xfrm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5C8A69-6B96-0742-87CC-1AC9A8709FA2}"/>
              </a:ext>
            </a:extLst>
          </p:cNvPr>
          <p:cNvSpPr/>
          <p:nvPr userDrawn="1"/>
        </p:nvSpPr>
        <p:spPr>
          <a:xfrm>
            <a:off x="15402" y="18490130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212D90-CA50-824B-AF42-ABD6B020C4CE}"/>
              </a:ext>
            </a:extLst>
          </p:cNvPr>
          <p:cNvSpPr/>
          <p:nvPr userDrawn="1"/>
        </p:nvSpPr>
        <p:spPr>
          <a:xfrm>
            <a:off x="12353837" y="18485220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CC780EA1-CA65-614F-B7C6-AFC0EFA042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768889" y="7206036"/>
            <a:ext cx="11500871" cy="188664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B8D9E6BE-E55D-5C48-BAB2-639438505A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3840" y="19676411"/>
            <a:ext cx="11567322" cy="639679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26A7330-D9CD-894D-B974-F06B656AD2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3840" y="601900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34537369-D84E-4E4D-9409-70D47CCFB3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649637" y="1850509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767D17D-4524-4A4B-A4FF-10EFB2177A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8473" y="18504662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0092F179-D30B-5C40-957C-2F01D3E919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11331" y="6035138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1D8101B0-B68C-264F-A8DA-06989AB945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01887" y="600187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5DF5036-ACC1-8348-8225-E7EC17BC90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81313" y="845262"/>
            <a:ext cx="6775635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40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PS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7701" y="6019000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353837" y="7317448"/>
            <a:ext cx="11658600" cy="10994680"/>
          </a:xfrm>
        </p:spPr>
      </p:sp>
      <p:sp>
        <p:nvSpPr>
          <p:cNvPr id="11" name="TextBox 10"/>
          <p:cNvSpPr txBox="1"/>
          <p:nvPr userDrawn="1"/>
        </p:nvSpPr>
        <p:spPr>
          <a:xfrm>
            <a:off x="-9527" y="26162204"/>
            <a:ext cx="36566475" cy="1524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274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50" dirty="0"/>
              <a:t>©2018 Integrative Emergency Services, LLC. All Rights Reserved  /  Confidential &amp; Proprietary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2C8199-1C10-45C3-83E1-FEB577423C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6932" y="746172"/>
            <a:ext cx="24357131" cy="3356760"/>
          </a:xfrm>
        </p:spPr>
        <p:txBody>
          <a:bodyPr>
            <a:normAutofit/>
          </a:bodyPr>
          <a:lstStyle>
            <a:lvl1pPr marL="0" indent="0" algn="ctr">
              <a:buNone/>
              <a:defRPr sz="80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Implementation of animal therapy in the emergency department for the provider and the patient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625E72E-4498-4E56-BD36-5FE105BAB8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2013" y="4198486"/>
            <a:ext cx="30563394" cy="1445772"/>
          </a:xfrm>
        </p:spPr>
        <p:txBody>
          <a:bodyPr/>
          <a:lstStyle>
            <a:lvl1pPr marL="0" indent="0" algn="ctr" hangingPunct="0">
              <a:lnSpc>
                <a:spcPct val="100000"/>
              </a:lnSpc>
              <a:spcBef>
                <a:spcPts val="0"/>
              </a:spcBef>
              <a:buNone/>
              <a:defRPr sz="4800" baseline="0">
                <a:solidFill>
                  <a:srgbClr val="F95700"/>
                </a:solidFill>
              </a:defRPr>
            </a:lvl1pPr>
            <a:lvl2pPr marL="1371600" indent="0">
              <a:buNone/>
              <a:defRPr/>
            </a:lvl2pPr>
          </a:lstStyle>
          <a:p>
            <a:pPr lvl="0"/>
            <a:r>
              <a:rPr lang="en-US" dirty="0"/>
              <a:t>Revathi </a:t>
            </a:r>
            <a:r>
              <a:rPr lang="en-US" dirty="0" err="1"/>
              <a:t>Jyothindran</a:t>
            </a:r>
            <a:r>
              <a:rPr lang="en-US" dirty="0"/>
              <a:t>, MD</a:t>
            </a:r>
          </a:p>
          <a:p>
            <a:pPr lvl="0"/>
            <a:r>
              <a:rPr lang="en-US" dirty="0" err="1"/>
              <a:t>Aubre</a:t>
            </a:r>
            <a:r>
              <a:rPr lang="en-US" dirty="0"/>
              <a:t> Tijerina, RN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9DA80-3180-6B45-872B-50CCFF7851A1}"/>
              </a:ext>
            </a:extLst>
          </p:cNvPr>
          <p:cNvSpPr/>
          <p:nvPr userDrawn="1"/>
        </p:nvSpPr>
        <p:spPr>
          <a:xfrm>
            <a:off x="12361540" y="6019434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9EDEC2-2F65-A341-B85A-48188DCDE230}"/>
              </a:ext>
            </a:extLst>
          </p:cNvPr>
          <p:cNvSpPr/>
          <p:nvPr userDrawn="1"/>
        </p:nvSpPr>
        <p:spPr>
          <a:xfrm>
            <a:off x="24787944" y="6019000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B48CD72-ED60-124D-928A-35B8C7317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206036"/>
            <a:ext cx="11559621" cy="1108065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50103BD-7729-5441-80E3-C3DCD912DF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4410" y="19622873"/>
            <a:ext cx="11658600" cy="6449575"/>
          </a:xfrm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5C8A69-6B96-0742-87CC-1AC9A8709FA2}"/>
              </a:ext>
            </a:extLst>
          </p:cNvPr>
          <p:cNvSpPr/>
          <p:nvPr userDrawn="1"/>
        </p:nvSpPr>
        <p:spPr>
          <a:xfrm>
            <a:off x="15402" y="18490130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212D90-CA50-824B-AF42-ABD6B020C4CE}"/>
              </a:ext>
            </a:extLst>
          </p:cNvPr>
          <p:cNvSpPr/>
          <p:nvPr userDrawn="1"/>
        </p:nvSpPr>
        <p:spPr>
          <a:xfrm>
            <a:off x="12353837" y="18485220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CC780EA1-CA65-614F-B7C6-AFC0EFA042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768889" y="7206036"/>
            <a:ext cx="11500871" cy="188664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B8D9E6BE-E55D-5C48-BAB2-639438505A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3840" y="19676411"/>
            <a:ext cx="11567322" cy="639679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26A7330-D9CD-894D-B974-F06B656AD2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3840" y="601900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34537369-D84E-4E4D-9409-70D47CCFB3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649637" y="1850509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767D17D-4524-4A4B-A4FF-10EFB2177A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8473" y="18504662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0092F179-D30B-5C40-957C-2F01D3E919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11331" y="6035138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1D8101B0-B68C-264F-A8DA-06989AB945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01887" y="600187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EB4D949-EF26-4240-AA26-7FE8CBDDD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24063" y="845262"/>
            <a:ext cx="4890135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38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W option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7701" y="6019000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353837" y="7317448"/>
            <a:ext cx="11658600" cy="10994680"/>
          </a:xfrm>
        </p:spPr>
      </p:sp>
      <p:sp>
        <p:nvSpPr>
          <p:cNvPr id="11" name="TextBox 10"/>
          <p:cNvSpPr txBox="1"/>
          <p:nvPr userDrawn="1"/>
        </p:nvSpPr>
        <p:spPr>
          <a:xfrm>
            <a:off x="-9527" y="26162204"/>
            <a:ext cx="36566475" cy="1524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274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50" dirty="0"/>
              <a:t>©2018 Integrative Emergency Services, LLC. All Rights Reserved  /  Confidential &amp; Proprietary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2C8199-1C10-45C3-83E1-FEB577423C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6934" y="746172"/>
            <a:ext cx="23414380" cy="3356760"/>
          </a:xfrm>
        </p:spPr>
        <p:txBody>
          <a:bodyPr>
            <a:normAutofit/>
          </a:bodyPr>
          <a:lstStyle>
            <a:lvl1pPr marL="0" indent="0" algn="ctr">
              <a:buNone/>
              <a:defRPr sz="80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Implementation of animal therapy in the emergency department for the provider and the patient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625E72E-4498-4E56-BD36-5FE105BAB8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2013" y="4198486"/>
            <a:ext cx="30563394" cy="1445772"/>
          </a:xfrm>
        </p:spPr>
        <p:txBody>
          <a:bodyPr/>
          <a:lstStyle>
            <a:lvl1pPr marL="0" indent="0" algn="ctr" hangingPunct="0">
              <a:lnSpc>
                <a:spcPct val="100000"/>
              </a:lnSpc>
              <a:spcBef>
                <a:spcPts val="0"/>
              </a:spcBef>
              <a:buNone/>
              <a:defRPr sz="4800" baseline="0">
                <a:solidFill>
                  <a:srgbClr val="F95700"/>
                </a:solidFill>
              </a:defRPr>
            </a:lvl1pPr>
            <a:lvl2pPr marL="1371600" indent="0">
              <a:buNone/>
              <a:defRPr/>
            </a:lvl2pPr>
          </a:lstStyle>
          <a:p>
            <a:pPr lvl="0"/>
            <a:r>
              <a:rPr lang="en-US" dirty="0"/>
              <a:t>Revathi </a:t>
            </a:r>
            <a:r>
              <a:rPr lang="en-US" dirty="0" err="1"/>
              <a:t>Jyothindran</a:t>
            </a:r>
            <a:r>
              <a:rPr lang="en-US" dirty="0"/>
              <a:t>, MD</a:t>
            </a:r>
          </a:p>
          <a:p>
            <a:pPr lvl="0"/>
            <a:r>
              <a:rPr lang="en-US" dirty="0" err="1"/>
              <a:t>Aubre</a:t>
            </a:r>
            <a:r>
              <a:rPr lang="en-US" dirty="0"/>
              <a:t> Tijerina, RN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9DA80-3180-6B45-872B-50CCFF7851A1}"/>
              </a:ext>
            </a:extLst>
          </p:cNvPr>
          <p:cNvSpPr/>
          <p:nvPr userDrawn="1"/>
        </p:nvSpPr>
        <p:spPr>
          <a:xfrm>
            <a:off x="12361540" y="6019434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9EDEC2-2F65-A341-B85A-48188DCDE230}"/>
              </a:ext>
            </a:extLst>
          </p:cNvPr>
          <p:cNvSpPr/>
          <p:nvPr userDrawn="1"/>
        </p:nvSpPr>
        <p:spPr>
          <a:xfrm>
            <a:off x="24787944" y="6019000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B48CD72-ED60-124D-928A-35B8C7317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206036"/>
            <a:ext cx="11559621" cy="188664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50103BD-7729-5441-80E3-C3DCD912DF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4410" y="19622873"/>
            <a:ext cx="11658600" cy="6449575"/>
          </a:xfrm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212D90-CA50-824B-AF42-ABD6B020C4CE}"/>
              </a:ext>
            </a:extLst>
          </p:cNvPr>
          <p:cNvSpPr/>
          <p:nvPr userDrawn="1"/>
        </p:nvSpPr>
        <p:spPr>
          <a:xfrm>
            <a:off x="12353837" y="18485220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CDF2C5C-687D-1B4B-99B3-B0F6CD201876}"/>
              </a:ext>
            </a:extLst>
          </p:cNvPr>
          <p:cNvSpPr/>
          <p:nvPr userDrawn="1"/>
        </p:nvSpPr>
        <p:spPr>
          <a:xfrm>
            <a:off x="24787944" y="18485654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CC780EA1-CA65-614F-B7C6-AFC0EFA042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768889" y="7206036"/>
            <a:ext cx="11500871" cy="111001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96B8ACC0-11B6-6D4F-809A-02A6BA4E18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753489" y="19677166"/>
            <a:ext cx="11516271" cy="639528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26A7330-D9CD-894D-B974-F06B656AD2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3840" y="601900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34537369-D84E-4E4D-9409-70D47CCFB3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649637" y="1850509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D9D938C2-B515-894E-8A5A-6E2A3A83FC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101887" y="1848522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0092F179-D30B-5C40-957C-2F01D3E919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11331" y="6035138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1D8101B0-B68C-264F-A8DA-06989AB945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01887" y="600187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4325772-7C7C-6940-A9D5-72E1BAAC99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81313" y="845262"/>
            <a:ext cx="6775635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72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4489452"/>
            <a:ext cx="31089600" cy="9550400"/>
          </a:xfrm>
        </p:spPr>
        <p:txBody>
          <a:bodyPr anchor="b"/>
          <a:lstStyle>
            <a:lvl1pPr algn="ctr">
              <a:defRPr sz="2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14408152"/>
            <a:ext cx="27432000" cy="6623048"/>
          </a:xfrm>
        </p:spPr>
        <p:txBody>
          <a:bodyPr/>
          <a:lstStyle>
            <a:lvl1pPr marL="0" indent="0" algn="ctr">
              <a:buNone/>
              <a:defRPr sz="9600"/>
            </a:lvl1pPr>
            <a:lvl2pPr marL="1828800" indent="0" algn="ctr">
              <a:buNone/>
              <a:defRPr sz="8000"/>
            </a:lvl2pPr>
            <a:lvl3pPr marL="3657600" indent="0" algn="ctr">
              <a:buNone/>
              <a:defRPr sz="7200"/>
            </a:lvl3pPr>
            <a:lvl4pPr marL="5486400" indent="0" algn="ctr">
              <a:buNone/>
              <a:defRPr sz="6400"/>
            </a:lvl4pPr>
            <a:lvl5pPr marL="7315200" indent="0" algn="ctr">
              <a:buNone/>
              <a:defRPr sz="6400"/>
            </a:lvl5pPr>
            <a:lvl6pPr marL="9144000" indent="0" algn="ctr">
              <a:buNone/>
              <a:defRPr sz="6400"/>
            </a:lvl6pPr>
            <a:lvl7pPr marL="10972800" indent="0" algn="ctr">
              <a:buNone/>
              <a:defRPr sz="6400"/>
            </a:lvl7pPr>
            <a:lvl8pPr marL="12801600" indent="0" algn="ctr">
              <a:buNone/>
              <a:defRPr sz="6400"/>
            </a:lvl8pPr>
            <a:lvl9pPr marL="14630400" indent="0" algn="ctr">
              <a:buNone/>
              <a:defRPr sz="6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r>
              <a:rPr lang="en-US" sz="240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3162-417D-4857-B772-BE319D4EC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432493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PS option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7701" y="6019000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353837" y="7317448"/>
            <a:ext cx="11658600" cy="10994680"/>
          </a:xfrm>
        </p:spPr>
      </p:sp>
      <p:sp>
        <p:nvSpPr>
          <p:cNvPr id="11" name="TextBox 10"/>
          <p:cNvSpPr txBox="1"/>
          <p:nvPr userDrawn="1"/>
        </p:nvSpPr>
        <p:spPr>
          <a:xfrm>
            <a:off x="-9527" y="26162204"/>
            <a:ext cx="36566475" cy="1524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274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50" dirty="0"/>
              <a:t>©2018 Integrative Emergency Services, LLC. All Rights Reserved  /  Confidential &amp; Proprietary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2C8199-1C10-45C3-83E1-FEB577423C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6932" y="746172"/>
            <a:ext cx="24357131" cy="3356760"/>
          </a:xfrm>
        </p:spPr>
        <p:txBody>
          <a:bodyPr>
            <a:normAutofit/>
          </a:bodyPr>
          <a:lstStyle>
            <a:lvl1pPr marL="0" indent="0" algn="ctr">
              <a:buNone/>
              <a:defRPr sz="80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Implementation of animal therapy in the emergency department for the provider and the patient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625E72E-4498-4E56-BD36-5FE105BAB8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2013" y="4198486"/>
            <a:ext cx="30563394" cy="1445772"/>
          </a:xfrm>
        </p:spPr>
        <p:txBody>
          <a:bodyPr/>
          <a:lstStyle>
            <a:lvl1pPr marL="0" indent="0" algn="ctr" hangingPunct="0">
              <a:lnSpc>
                <a:spcPct val="100000"/>
              </a:lnSpc>
              <a:spcBef>
                <a:spcPts val="0"/>
              </a:spcBef>
              <a:buNone/>
              <a:defRPr sz="4800" baseline="0">
                <a:solidFill>
                  <a:srgbClr val="F95700"/>
                </a:solidFill>
              </a:defRPr>
            </a:lvl1pPr>
            <a:lvl2pPr marL="1371600" indent="0">
              <a:buNone/>
              <a:defRPr/>
            </a:lvl2pPr>
          </a:lstStyle>
          <a:p>
            <a:pPr lvl="0"/>
            <a:r>
              <a:rPr lang="en-US" dirty="0"/>
              <a:t>Revathi </a:t>
            </a:r>
            <a:r>
              <a:rPr lang="en-US" dirty="0" err="1"/>
              <a:t>Jyothindran</a:t>
            </a:r>
            <a:r>
              <a:rPr lang="en-US" dirty="0"/>
              <a:t>, MD</a:t>
            </a:r>
          </a:p>
          <a:p>
            <a:pPr lvl="0"/>
            <a:r>
              <a:rPr lang="en-US" dirty="0" err="1"/>
              <a:t>Aubre</a:t>
            </a:r>
            <a:r>
              <a:rPr lang="en-US" dirty="0"/>
              <a:t> Tijerina, RN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9DA80-3180-6B45-872B-50CCFF7851A1}"/>
              </a:ext>
            </a:extLst>
          </p:cNvPr>
          <p:cNvSpPr/>
          <p:nvPr userDrawn="1"/>
        </p:nvSpPr>
        <p:spPr>
          <a:xfrm>
            <a:off x="12361540" y="6019434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9EDEC2-2F65-A341-B85A-48188DCDE230}"/>
              </a:ext>
            </a:extLst>
          </p:cNvPr>
          <p:cNvSpPr/>
          <p:nvPr userDrawn="1"/>
        </p:nvSpPr>
        <p:spPr>
          <a:xfrm>
            <a:off x="24787944" y="6019000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B48CD72-ED60-124D-928A-35B8C7317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206036"/>
            <a:ext cx="11559621" cy="188664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50103BD-7729-5441-80E3-C3DCD912DF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4410" y="19622873"/>
            <a:ext cx="11658600" cy="6449575"/>
          </a:xfrm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212D90-CA50-824B-AF42-ABD6B020C4CE}"/>
              </a:ext>
            </a:extLst>
          </p:cNvPr>
          <p:cNvSpPr/>
          <p:nvPr userDrawn="1"/>
        </p:nvSpPr>
        <p:spPr>
          <a:xfrm>
            <a:off x="12353837" y="18485220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CDF2C5C-687D-1B4B-99B3-B0F6CD201876}"/>
              </a:ext>
            </a:extLst>
          </p:cNvPr>
          <p:cNvSpPr/>
          <p:nvPr userDrawn="1"/>
        </p:nvSpPr>
        <p:spPr>
          <a:xfrm>
            <a:off x="24787944" y="18485654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CC780EA1-CA65-614F-B7C6-AFC0EFA042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768889" y="7206036"/>
            <a:ext cx="11500871" cy="111001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96B8ACC0-11B6-6D4F-809A-02A6BA4E18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753489" y="19677166"/>
            <a:ext cx="11516271" cy="639528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26A7330-D9CD-894D-B974-F06B656AD2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3840" y="601900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34537369-D84E-4E4D-9409-70D47CCFB3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649637" y="1850509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D9D938C2-B515-894E-8A5A-6E2A3A83FC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101887" y="1848522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0092F179-D30B-5C40-957C-2F01D3E919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11331" y="6035138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1D8101B0-B68C-264F-A8DA-06989AB945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01887" y="600187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E66B976-ABBA-2542-82C2-A13E0E288B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24063" y="845262"/>
            <a:ext cx="4890135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233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7701" y="6019000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353837" y="7317448"/>
            <a:ext cx="11658600" cy="10994680"/>
          </a:xfrm>
        </p:spPr>
      </p:sp>
      <p:sp>
        <p:nvSpPr>
          <p:cNvPr id="11" name="TextBox 10"/>
          <p:cNvSpPr txBox="1"/>
          <p:nvPr userDrawn="1"/>
        </p:nvSpPr>
        <p:spPr>
          <a:xfrm>
            <a:off x="-9527" y="26162204"/>
            <a:ext cx="36566475" cy="1524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274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50" dirty="0"/>
              <a:t>©2018 Integrative Emergency Services, LLC. All Rights Reserved  /  Confidential &amp; Proprietary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2C8199-1C10-45C3-83E1-FEB577423C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6932" y="746172"/>
            <a:ext cx="24357131" cy="3356760"/>
          </a:xfrm>
        </p:spPr>
        <p:txBody>
          <a:bodyPr>
            <a:normAutofit/>
          </a:bodyPr>
          <a:lstStyle>
            <a:lvl1pPr marL="0" indent="0" algn="ctr">
              <a:buNone/>
              <a:defRPr sz="80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Implementation of animal therapy in the emergency department for the provider and the patient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625E72E-4498-4E56-BD36-5FE105BAB8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2013" y="4198486"/>
            <a:ext cx="30563394" cy="1445772"/>
          </a:xfrm>
        </p:spPr>
        <p:txBody>
          <a:bodyPr/>
          <a:lstStyle>
            <a:lvl1pPr marL="0" indent="0" algn="ctr" hangingPunct="0">
              <a:lnSpc>
                <a:spcPct val="100000"/>
              </a:lnSpc>
              <a:spcBef>
                <a:spcPts val="0"/>
              </a:spcBef>
              <a:buNone/>
              <a:defRPr sz="4800" baseline="0">
                <a:solidFill>
                  <a:srgbClr val="F95700"/>
                </a:solidFill>
              </a:defRPr>
            </a:lvl1pPr>
            <a:lvl2pPr marL="1371600" indent="0">
              <a:buNone/>
              <a:defRPr/>
            </a:lvl2pPr>
          </a:lstStyle>
          <a:p>
            <a:pPr lvl="0"/>
            <a:r>
              <a:rPr lang="en-US" dirty="0"/>
              <a:t>Revathi </a:t>
            </a:r>
            <a:r>
              <a:rPr lang="en-US" dirty="0" err="1"/>
              <a:t>Jyothindran</a:t>
            </a:r>
            <a:r>
              <a:rPr lang="en-US" dirty="0"/>
              <a:t>, MD</a:t>
            </a:r>
          </a:p>
          <a:p>
            <a:pPr lvl="0"/>
            <a:r>
              <a:rPr lang="en-US" dirty="0" err="1"/>
              <a:t>Aubre</a:t>
            </a:r>
            <a:r>
              <a:rPr lang="en-US" dirty="0"/>
              <a:t> Tijerina, RN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9DA80-3180-6B45-872B-50CCFF7851A1}"/>
              </a:ext>
            </a:extLst>
          </p:cNvPr>
          <p:cNvSpPr/>
          <p:nvPr userDrawn="1"/>
        </p:nvSpPr>
        <p:spPr>
          <a:xfrm>
            <a:off x="12361540" y="6019434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9EDEC2-2F65-A341-B85A-48188DCDE230}"/>
              </a:ext>
            </a:extLst>
          </p:cNvPr>
          <p:cNvSpPr/>
          <p:nvPr userDrawn="1"/>
        </p:nvSpPr>
        <p:spPr>
          <a:xfrm>
            <a:off x="24787944" y="6019000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B48CD72-ED60-124D-928A-35B8C7317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206036"/>
            <a:ext cx="11559621" cy="1108065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50103BD-7729-5441-80E3-C3DCD912DF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4410" y="19622873"/>
            <a:ext cx="11658600" cy="6449575"/>
          </a:xfrm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5C8A69-6B96-0742-87CC-1AC9A8709FA2}"/>
              </a:ext>
            </a:extLst>
          </p:cNvPr>
          <p:cNvSpPr/>
          <p:nvPr userDrawn="1"/>
        </p:nvSpPr>
        <p:spPr>
          <a:xfrm>
            <a:off x="15402" y="18490130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212D90-CA50-824B-AF42-ABD6B020C4CE}"/>
              </a:ext>
            </a:extLst>
          </p:cNvPr>
          <p:cNvSpPr/>
          <p:nvPr userDrawn="1"/>
        </p:nvSpPr>
        <p:spPr>
          <a:xfrm>
            <a:off x="12353837" y="18485220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CDF2C5C-687D-1B4B-99B3-B0F6CD201876}"/>
              </a:ext>
            </a:extLst>
          </p:cNvPr>
          <p:cNvSpPr/>
          <p:nvPr userDrawn="1"/>
        </p:nvSpPr>
        <p:spPr>
          <a:xfrm>
            <a:off x="24787944" y="18485654"/>
            <a:ext cx="11795760" cy="1097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CC780EA1-CA65-614F-B7C6-AFC0EFA042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768889" y="7206036"/>
            <a:ext cx="11500871" cy="111001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B8D9E6BE-E55D-5C48-BAB2-639438505A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3840" y="19676411"/>
            <a:ext cx="11567322" cy="639679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96B8ACC0-11B6-6D4F-809A-02A6BA4E18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753489" y="19677166"/>
            <a:ext cx="11516271" cy="639528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26A7330-D9CD-894D-B974-F06B656AD2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3840" y="601900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34537369-D84E-4E4D-9409-70D47CCFB3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649637" y="1850509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D9D938C2-B515-894E-8A5A-6E2A3A83FC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101887" y="1848522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767D17D-4524-4A4B-A4FF-10EFB2177A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8473" y="18504662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0092F179-D30B-5C40-957C-2F01D3E919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11331" y="6035138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1D8101B0-B68C-264F-A8DA-06989AB945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01887" y="6001876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DB2F55C-65F5-4949-9121-8081E2F81D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24063" y="845262"/>
            <a:ext cx="4890135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03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7701" y="6019000"/>
            <a:ext cx="11795760" cy="109728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353837" y="7317448"/>
            <a:ext cx="11658600" cy="10994680"/>
          </a:xfrm>
        </p:spPr>
      </p:sp>
      <p:sp>
        <p:nvSpPr>
          <p:cNvPr id="11" name="TextBox 10"/>
          <p:cNvSpPr txBox="1"/>
          <p:nvPr userDrawn="1"/>
        </p:nvSpPr>
        <p:spPr>
          <a:xfrm>
            <a:off x="-9527" y="26162204"/>
            <a:ext cx="36566475" cy="1524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274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50" dirty="0"/>
              <a:t>©2018 Integrative Emergency Services, LLC. All Rights Reserved  /  Confidential &amp; Proprietary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2C8199-1C10-45C3-83E1-FEB577423C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4225" y="709485"/>
            <a:ext cx="23467088" cy="3356760"/>
          </a:xfrm>
        </p:spPr>
        <p:txBody>
          <a:bodyPr>
            <a:normAutofit/>
          </a:bodyPr>
          <a:lstStyle>
            <a:lvl1pPr marL="0" indent="0" algn="ctr">
              <a:buNone/>
              <a:defRPr sz="80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Implementation of animal therapy in the emergency department for the provider and the patient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625E72E-4498-4E56-BD36-5FE105BAB8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2013" y="4198486"/>
            <a:ext cx="30563394" cy="1445772"/>
          </a:xfrm>
        </p:spPr>
        <p:txBody>
          <a:bodyPr/>
          <a:lstStyle>
            <a:lvl1pPr marL="0" indent="0" algn="ctr" hangingPunct="0">
              <a:lnSpc>
                <a:spcPct val="100000"/>
              </a:lnSpc>
              <a:spcBef>
                <a:spcPts val="0"/>
              </a:spcBef>
              <a:buNone/>
              <a:defRPr sz="4800" baseline="0">
                <a:solidFill>
                  <a:srgbClr val="F95700"/>
                </a:solidFill>
              </a:defRPr>
            </a:lvl1pPr>
            <a:lvl2pPr marL="1371600" indent="0">
              <a:buNone/>
              <a:defRPr/>
            </a:lvl2pPr>
          </a:lstStyle>
          <a:p>
            <a:pPr lvl="0"/>
            <a:r>
              <a:rPr lang="en-US" dirty="0"/>
              <a:t>Revathi </a:t>
            </a:r>
            <a:r>
              <a:rPr lang="en-US" dirty="0" err="1"/>
              <a:t>Jyothindran</a:t>
            </a:r>
            <a:r>
              <a:rPr lang="en-US" dirty="0"/>
              <a:t>, MD</a:t>
            </a:r>
          </a:p>
          <a:p>
            <a:pPr lvl="0"/>
            <a:r>
              <a:rPr lang="en-US" dirty="0" err="1"/>
              <a:t>Aubre</a:t>
            </a:r>
            <a:r>
              <a:rPr lang="en-US" dirty="0"/>
              <a:t> Tijerina, RN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9DA80-3180-6B45-872B-50CCFF7851A1}"/>
              </a:ext>
            </a:extLst>
          </p:cNvPr>
          <p:cNvSpPr/>
          <p:nvPr userDrawn="1"/>
        </p:nvSpPr>
        <p:spPr>
          <a:xfrm>
            <a:off x="12361540" y="6019434"/>
            <a:ext cx="11795760" cy="109728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9EDEC2-2F65-A341-B85A-48188DCDE230}"/>
              </a:ext>
            </a:extLst>
          </p:cNvPr>
          <p:cNvSpPr/>
          <p:nvPr userDrawn="1"/>
        </p:nvSpPr>
        <p:spPr>
          <a:xfrm>
            <a:off x="24787944" y="6019000"/>
            <a:ext cx="11795760" cy="109728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B48CD72-ED60-124D-928A-35B8C7317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1" y="7066474"/>
            <a:ext cx="11559622" cy="1122021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50103BD-7729-5441-80E3-C3DCD912DF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44410" y="19622873"/>
            <a:ext cx="11658600" cy="6449575"/>
          </a:xfrm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5C8A69-6B96-0742-87CC-1AC9A8709FA2}"/>
              </a:ext>
            </a:extLst>
          </p:cNvPr>
          <p:cNvSpPr/>
          <p:nvPr userDrawn="1"/>
        </p:nvSpPr>
        <p:spPr>
          <a:xfrm>
            <a:off x="15402" y="18490130"/>
            <a:ext cx="11795760" cy="109728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212D90-CA50-824B-AF42-ABD6B020C4CE}"/>
              </a:ext>
            </a:extLst>
          </p:cNvPr>
          <p:cNvSpPr/>
          <p:nvPr userDrawn="1"/>
        </p:nvSpPr>
        <p:spPr>
          <a:xfrm>
            <a:off x="12395997" y="18485654"/>
            <a:ext cx="11795760" cy="109728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CDF2C5C-687D-1B4B-99B3-B0F6CD201876}"/>
              </a:ext>
            </a:extLst>
          </p:cNvPr>
          <p:cNvSpPr/>
          <p:nvPr userDrawn="1"/>
        </p:nvSpPr>
        <p:spPr>
          <a:xfrm>
            <a:off x="24787944" y="18485654"/>
            <a:ext cx="11795760" cy="109728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CC780EA1-CA65-614F-B7C6-AFC0EFA042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768890" y="7091914"/>
            <a:ext cx="11500872" cy="1121422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B8D9E6BE-E55D-5C48-BAB2-639438505A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3840" y="19586655"/>
            <a:ext cx="11567322" cy="639679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96B8ACC0-11B6-6D4F-809A-02A6BA4E18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753490" y="19587410"/>
            <a:ext cx="11516272" cy="639528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56AAA4-9175-5C42-BC30-4FCC717E36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81313" y="845262"/>
            <a:ext cx="6775635" cy="1554480"/>
          </a:xfrm>
          <a:prstGeom prst="rect">
            <a:avLst/>
          </a:prstGeom>
        </p:spPr>
      </p:pic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994BB437-D617-0A42-B100-2E5D4B11232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3840" y="601900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9A64DA5-524C-264A-ADA8-D581EB4B865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675483" y="5994251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E06414F-66EF-EA4E-8FBE-D09F825DB1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101888" y="5994251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CF605FCD-64F3-E34E-A218-A76DAF55DA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5429" y="18497837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2365C923-0ECD-0E40-9FD1-D3189F691B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715616" y="18490784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BA20120C-4423-054D-BA07-C25C44B311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101888" y="18436539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</p:spTree>
    <p:extLst>
      <p:ext uri="{BB962C8B-B14F-4D97-AF65-F5344CB8AC3E}">
        <p14:creationId xmlns:p14="http://schemas.microsoft.com/office/powerpoint/2010/main" val="36371952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9055" y="6023910"/>
            <a:ext cx="11795760" cy="109728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  <a:p>
            <a:pPr algn="ctr"/>
            <a:endParaRPr lang="en-US" sz="660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353837" y="7317448"/>
            <a:ext cx="11658600" cy="8485632"/>
          </a:xfrm>
        </p:spPr>
      </p:sp>
      <p:sp>
        <p:nvSpPr>
          <p:cNvPr id="11" name="TextBox 10"/>
          <p:cNvSpPr txBox="1"/>
          <p:nvPr userDrawn="1"/>
        </p:nvSpPr>
        <p:spPr>
          <a:xfrm>
            <a:off x="-9527" y="26162204"/>
            <a:ext cx="36566475" cy="1524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2743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50" dirty="0"/>
              <a:t>©2018 Integrative Emergency Services, LLC. All Rights Reserved  /  Confidential &amp; Proprietary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2C8199-1C10-45C3-83E1-FEB577423C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36266" y="746172"/>
            <a:ext cx="24187797" cy="3356760"/>
          </a:xfrm>
        </p:spPr>
        <p:txBody>
          <a:bodyPr>
            <a:normAutofit/>
          </a:bodyPr>
          <a:lstStyle>
            <a:lvl1pPr marL="0" indent="0" algn="ctr">
              <a:buNone/>
              <a:defRPr sz="8000" cap="all" baseline="0">
                <a:solidFill>
                  <a:srgbClr val="012169"/>
                </a:solidFill>
              </a:defRPr>
            </a:lvl1pPr>
          </a:lstStyle>
          <a:p>
            <a:pPr lvl="0"/>
            <a:r>
              <a:rPr lang="en-US" dirty="0"/>
              <a:t>Implementation of animal therapy in the emergency department for the provider and the patient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625E72E-4498-4E56-BD36-5FE105BAB8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2013" y="4198486"/>
            <a:ext cx="30563394" cy="1445772"/>
          </a:xfrm>
        </p:spPr>
        <p:txBody>
          <a:bodyPr/>
          <a:lstStyle>
            <a:lvl1pPr marL="0" indent="0" algn="ctr" hangingPunct="0">
              <a:lnSpc>
                <a:spcPct val="100000"/>
              </a:lnSpc>
              <a:spcBef>
                <a:spcPts val="0"/>
              </a:spcBef>
              <a:buNone/>
              <a:defRPr sz="4800" baseline="0">
                <a:solidFill>
                  <a:srgbClr val="F95700"/>
                </a:solidFill>
              </a:defRPr>
            </a:lvl1pPr>
            <a:lvl2pPr marL="1371600" indent="0">
              <a:buNone/>
              <a:defRPr/>
            </a:lvl2pPr>
          </a:lstStyle>
          <a:p>
            <a:pPr lvl="0"/>
            <a:r>
              <a:rPr lang="en-US" dirty="0"/>
              <a:t>Revathi </a:t>
            </a:r>
            <a:r>
              <a:rPr lang="en-US" dirty="0" err="1"/>
              <a:t>Jyothindran</a:t>
            </a:r>
            <a:r>
              <a:rPr lang="en-US" dirty="0"/>
              <a:t>, MD</a:t>
            </a:r>
          </a:p>
          <a:p>
            <a:pPr lvl="0"/>
            <a:r>
              <a:rPr lang="en-US" dirty="0" err="1"/>
              <a:t>Aubre</a:t>
            </a:r>
            <a:r>
              <a:rPr lang="en-US" dirty="0"/>
              <a:t> Tijerina, RN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9DA80-3180-6B45-872B-50CCFF7851A1}"/>
              </a:ext>
            </a:extLst>
          </p:cNvPr>
          <p:cNvSpPr/>
          <p:nvPr userDrawn="1"/>
        </p:nvSpPr>
        <p:spPr>
          <a:xfrm>
            <a:off x="12361540" y="6019434"/>
            <a:ext cx="11795760" cy="109728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  <a:p>
            <a:pPr algn="ctr"/>
            <a:endParaRPr lang="en-US" sz="6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9EDEC2-2F65-A341-B85A-48188DCDE230}"/>
              </a:ext>
            </a:extLst>
          </p:cNvPr>
          <p:cNvSpPr/>
          <p:nvPr userDrawn="1"/>
        </p:nvSpPr>
        <p:spPr>
          <a:xfrm>
            <a:off x="24761188" y="5994634"/>
            <a:ext cx="11795760" cy="109728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  <a:p>
            <a:pPr algn="ctr"/>
            <a:endParaRPr lang="en-US" sz="6600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B48CD72-ED60-124D-928A-35B8C7317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5727" y="7116714"/>
            <a:ext cx="11610033" cy="863828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50103BD-7729-5441-80E3-C3DCD912DF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353837" y="17551354"/>
            <a:ext cx="11658600" cy="8485632"/>
          </a:xfrm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5C8A69-6B96-0742-87CC-1AC9A8709FA2}"/>
              </a:ext>
            </a:extLst>
          </p:cNvPr>
          <p:cNvSpPr/>
          <p:nvPr userDrawn="1"/>
        </p:nvSpPr>
        <p:spPr>
          <a:xfrm>
            <a:off x="0" y="16276404"/>
            <a:ext cx="11795760" cy="109728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212D90-CA50-824B-AF42-ABD6B020C4CE}"/>
              </a:ext>
            </a:extLst>
          </p:cNvPr>
          <p:cNvSpPr/>
          <p:nvPr userDrawn="1"/>
        </p:nvSpPr>
        <p:spPr>
          <a:xfrm>
            <a:off x="12380595" y="16271928"/>
            <a:ext cx="11795760" cy="109728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CDF2C5C-687D-1B4B-99B3-B0F6CD201876}"/>
              </a:ext>
            </a:extLst>
          </p:cNvPr>
          <p:cNvSpPr/>
          <p:nvPr userDrawn="1"/>
        </p:nvSpPr>
        <p:spPr>
          <a:xfrm>
            <a:off x="24780243" y="16247128"/>
            <a:ext cx="11795760" cy="1097280"/>
          </a:xfrm>
          <a:prstGeom prst="rect">
            <a:avLst/>
          </a:prstGeom>
          <a:solidFill>
            <a:srgbClr val="F95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  <a:p>
            <a:pPr algn="ctr"/>
            <a:endParaRPr lang="en-US" sz="6600" dirty="0"/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CC780EA1-CA65-614F-B7C6-AFC0EFA042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787944" y="7164798"/>
            <a:ext cx="11788059" cy="863828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B8D9E6BE-E55D-5C48-BAB2-639438505A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5727" y="17344408"/>
            <a:ext cx="11610033" cy="863828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96B8ACC0-11B6-6D4F-809A-02A6BA4E18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761188" y="17446564"/>
            <a:ext cx="11788059" cy="863828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>
                <a:solidFill>
                  <a:srgbClr val="595959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B497B91-D988-CF42-8521-35F7281F74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3840" y="601900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89403BB1-EE29-AE46-BCE3-089C5339213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99200" y="6043800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BAF454B-CF37-534A-B70F-40939200B8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126180" y="5994634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4A38B235-5C2C-234D-953E-D61658E508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5727" y="16271494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E3B461E7-EC36-B94E-A958-ED5D434A03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541087" y="16296294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24B9A2D5-4DF6-214E-8CB8-B01B7CD124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068067" y="16247128"/>
            <a:ext cx="11167873" cy="1072914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rgbClr val="595959"/>
                </a:solidFill>
              </a:defRPr>
            </a:lvl2pPr>
            <a:lvl3pPr>
              <a:defRPr sz="4800">
                <a:solidFill>
                  <a:srgbClr val="595959"/>
                </a:solidFill>
              </a:defRPr>
            </a:lvl3pPr>
            <a:lvl4pPr>
              <a:defRPr sz="4800">
                <a:solidFill>
                  <a:srgbClr val="595959"/>
                </a:solidFill>
              </a:defRPr>
            </a:lvl4pPr>
            <a:lvl5pPr>
              <a:defRPr sz="4800"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Enter Title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80EC13B-10EB-C441-9091-166447CE6F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24063" y="845262"/>
            <a:ext cx="4890135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54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37602-6E2A-7D48-90D5-E58E7AA114F7}" type="datetime1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214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552" y="6838958"/>
            <a:ext cx="31546800" cy="11410948"/>
          </a:xfrm>
        </p:spPr>
        <p:txBody>
          <a:bodyPr anchor="b"/>
          <a:lstStyle>
            <a:lvl1pPr>
              <a:defRPr sz="2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5552" y="18357858"/>
            <a:ext cx="31546800" cy="6000748"/>
          </a:xfrm>
        </p:spPr>
        <p:txBody>
          <a:bodyPr/>
          <a:lstStyle>
            <a:lvl1pPr marL="0" indent="0">
              <a:buNone/>
              <a:defRPr sz="9600">
                <a:solidFill>
                  <a:schemeClr val="tx1"/>
                </a:solidFill>
              </a:defRPr>
            </a:lvl1pPr>
            <a:lvl2pPr marL="1828800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2pPr>
            <a:lvl3pPr marL="365760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3pPr>
            <a:lvl4pPr marL="5486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73152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91440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09728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28016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4630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r>
              <a:rPr lang="en-US" sz="240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3162-417D-4857-B772-BE319D4EC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316075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4600" y="7302500"/>
            <a:ext cx="15544800" cy="174053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16600" y="7302500"/>
            <a:ext cx="15544800" cy="174053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r>
              <a:rPr lang="en-US" sz="240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3162-417D-4857-B772-BE319D4EC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167344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1460506"/>
            <a:ext cx="31546800" cy="53022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9368" y="6724652"/>
            <a:ext cx="15473360" cy="3295648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9368" y="10020300"/>
            <a:ext cx="15473360" cy="147383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16602" y="6724652"/>
            <a:ext cx="15549564" cy="3295648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16602" y="10020300"/>
            <a:ext cx="15549564" cy="147383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r>
              <a:rPr lang="en-US" sz="240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3162-417D-4857-B772-BE319D4EC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800921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DD35-CFBE-E548-AF2E-C355C981D74C}" type="datetime1">
              <a:rPr lang="en-US" smtClean="0"/>
              <a:t>3/30/2023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329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  <a:p>
            <a:r>
              <a:rPr lang="en-US" sz="2400"/>
              <a:t>©2018 Integrative Emergency Services, LLC. All Rights Reserved  /  Confidential &amp; Proprietary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E3162-417D-4857-B772-BE319D4ECC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801715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3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8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A12F0C-F1EA-43C3-8400-53D82D034D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46868" y="1328640"/>
            <a:ext cx="4950150" cy="2094464"/>
          </a:xfrm>
          <a:prstGeom prst="rect">
            <a:avLst/>
          </a:prstGeom>
        </p:spPr>
      </p:pic>
      <p:pic>
        <p:nvPicPr>
          <p:cNvPr id="14" name="Picture Placeholder 2">
            <a:extLst>
              <a:ext uri="{FF2B5EF4-FFF2-40B4-BE49-F238E27FC236}">
                <a16:creationId xmlns:a16="http://schemas.microsoft.com/office/drawing/2014/main" id="{99E3A02E-DB67-45B8-93BB-C1E48EEE09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6" b="27886"/>
          <a:stretch>
            <a:fillRect/>
          </a:stretch>
        </p:blipFill>
        <p:spPr>
          <a:xfrm>
            <a:off x="-4760" y="11582398"/>
            <a:ext cx="36580761" cy="145103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C03A27-7201-4CEF-BB4A-1C3C68D451D6}"/>
              </a:ext>
            </a:extLst>
          </p:cNvPr>
          <p:cNvSpPr txBox="1"/>
          <p:nvPr userDrawn="1"/>
        </p:nvSpPr>
        <p:spPr>
          <a:xfrm>
            <a:off x="-4763" y="25603200"/>
            <a:ext cx="36566475" cy="1524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150" b="0" i="0" kern="1200" dirty="0">
                <a:solidFill>
                  <a:schemeClr val="bg1"/>
                </a:solidFill>
                <a:effectLst/>
                <a:latin typeface="Proxima Nova Light" charset="0"/>
                <a:ea typeface="Proxima Nova Light" charset="0"/>
                <a:cs typeface="Proxima Nova Light" charset="0"/>
              </a:rPr>
              <a:t>Heritage Square One 4835 LBJ FWY St. 900 · Dallas, TX 75244</a:t>
            </a:r>
            <a:endParaRPr lang="en-US" sz="3150" b="0" i="0" dirty="0">
              <a:solidFill>
                <a:schemeClr val="bg1"/>
              </a:solidFill>
              <a:latin typeface="Proxima Nova Light" charset="0"/>
              <a:ea typeface="Proxima Nova Light" charset="0"/>
              <a:cs typeface="Proxima Nova Light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0570FC-3A06-458C-8394-F45C39CB70D3}"/>
              </a:ext>
            </a:extLst>
          </p:cNvPr>
          <p:cNvSpPr/>
          <p:nvPr userDrawn="1"/>
        </p:nvSpPr>
        <p:spPr>
          <a:xfrm>
            <a:off x="-19050" y="25298400"/>
            <a:ext cx="36599820" cy="213360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144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7F0E3-980B-4A85-8673-C9061401AED0}"/>
              </a:ext>
            </a:extLst>
          </p:cNvPr>
          <p:cNvSpPr txBox="1"/>
          <p:nvPr userDrawn="1"/>
        </p:nvSpPr>
        <p:spPr>
          <a:xfrm>
            <a:off x="419094" y="25565100"/>
            <a:ext cx="36599820" cy="1524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3150" b="0" i="0" kern="1200" baseline="0" dirty="0">
                <a:solidFill>
                  <a:schemeClr val="bg1"/>
                </a:solidFill>
                <a:effectLst/>
                <a:latin typeface="Open Sans"/>
                <a:ea typeface="Proxima Nova Light" charset="0"/>
                <a:cs typeface="Proxima Nova Light" charset="0"/>
              </a:rPr>
              <a:t>Heritage Square One | 4835 LBJ Freeway, Suite 900 | Dallas, Texas 75244</a:t>
            </a:r>
            <a:endParaRPr lang="en-US" sz="3150" b="0" i="0" baseline="0" dirty="0">
              <a:solidFill>
                <a:schemeClr val="bg1"/>
              </a:solidFill>
              <a:latin typeface="Open Sans"/>
              <a:ea typeface="Proxima Nova Light" charset="0"/>
              <a:cs typeface="Proxima Nova Light" charset="0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61C3E52A-6410-490B-8E4D-5004F1120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52" y="3881798"/>
            <a:ext cx="36580761" cy="5302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839C99-6ECA-465A-BDDC-0284BAB90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3822" y="7302500"/>
            <a:ext cx="36566475" cy="1740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92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xStyles>
    <p:titleStyle>
      <a:lvl1pPr algn="ctr" defTabSz="2743200" rtl="0" eaLnBrk="1" latinLnBrk="0" hangingPunct="1">
        <a:lnSpc>
          <a:spcPct val="90000"/>
        </a:lnSpc>
        <a:spcBef>
          <a:spcPct val="0"/>
        </a:spcBef>
        <a:buNone/>
        <a:defRPr sz="9600" kern="1200" cap="all" baseline="0">
          <a:solidFill>
            <a:srgbClr val="012169"/>
          </a:solidFill>
          <a:latin typeface="Open Sans"/>
          <a:ea typeface="+mj-ea"/>
          <a:cs typeface="+mj-cs"/>
        </a:defRPr>
      </a:lvl1pPr>
    </p:titleStyle>
    <p:bodyStyle>
      <a:lvl1pPr marL="0" indent="0" algn="ctr" defTabSz="2743200" rtl="0" eaLnBrk="1" latinLnBrk="0" hangingPunct="1">
        <a:lnSpc>
          <a:spcPct val="90000"/>
        </a:lnSpc>
        <a:spcBef>
          <a:spcPts val="3000"/>
        </a:spcBef>
        <a:buFont typeface="Arial"/>
        <a:buNone/>
        <a:defRPr sz="4800" kern="1200">
          <a:solidFill>
            <a:srgbClr val="F95700"/>
          </a:solidFill>
          <a:latin typeface="Open Sans"/>
          <a:ea typeface="+mn-ea"/>
          <a:cs typeface="+mn-cs"/>
        </a:defRPr>
      </a:lvl1pPr>
      <a:lvl2pPr marL="1371600" indent="0" algn="ctr" defTabSz="2743200" rtl="0" eaLnBrk="1" latinLnBrk="0" hangingPunct="1">
        <a:lnSpc>
          <a:spcPct val="90000"/>
        </a:lnSpc>
        <a:spcBef>
          <a:spcPts val="1500"/>
        </a:spcBef>
        <a:buFont typeface="Arial"/>
        <a:buNone/>
        <a:defRPr sz="4800" kern="1200" baseline="0">
          <a:solidFill>
            <a:srgbClr val="F95700"/>
          </a:solidFill>
          <a:latin typeface="Open Sans"/>
          <a:ea typeface="+mn-ea"/>
          <a:cs typeface="+mn-cs"/>
        </a:defRPr>
      </a:lvl2pPr>
      <a:lvl3pPr marL="3429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6172200" indent="-685800" algn="l" defTabSz="2743200" rtl="0" eaLnBrk="1" latinLnBrk="0" hangingPunct="1">
        <a:lnSpc>
          <a:spcPct val="90000"/>
        </a:lnSpc>
        <a:spcBef>
          <a:spcPts val="1500"/>
        </a:spcBef>
        <a:buFont typeface="Arial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0" indent="-685800" algn="l" defTabSz="2743200" rtl="0" eaLnBrk="1" latinLnBrk="0" hangingPunct="1">
        <a:lnSpc>
          <a:spcPct val="90000"/>
        </a:lnSpc>
        <a:spcBef>
          <a:spcPts val="1500"/>
        </a:spcBef>
        <a:buFont typeface="Arial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1460502"/>
            <a:ext cx="31546800" cy="53022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0" y="7302500"/>
            <a:ext cx="31546800" cy="17405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4600" y="25425402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F68E3-EB49-7F4D-A088-CCD2DB7E65C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15800" y="25425402"/>
            <a:ext cx="123444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31800" y="25425402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0BD0F-128B-CA4D-BD97-509F64753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5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l" defTabSz="2743200" rtl="0" eaLnBrk="1" latinLnBrk="0" hangingPunct="1">
        <a:lnSpc>
          <a:spcPct val="90000"/>
        </a:lnSpc>
        <a:spcBef>
          <a:spcPct val="0"/>
        </a:spcBef>
        <a:buNone/>
        <a:defRPr sz="1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2743200" rtl="0" eaLnBrk="1" latinLnBrk="0" hangingPunct="1">
        <a:lnSpc>
          <a:spcPct val="90000"/>
        </a:lnSpc>
        <a:spcBef>
          <a:spcPts val="3000"/>
        </a:spcBef>
        <a:buFont typeface="Arial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6172200" indent="-685800" algn="l" defTabSz="2743200" rtl="0" eaLnBrk="1" latinLnBrk="0" hangingPunct="1">
        <a:lnSpc>
          <a:spcPct val="90000"/>
        </a:lnSpc>
        <a:spcBef>
          <a:spcPts val="1500"/>
        </a:spcBef>
        <a:buFont typeface="Arial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0" indent="-685800" algn="l" defTabSz="2743200" rtl="0" eaLnBrk="1" latinLnBrk="0" hangingPunct="1">
        <a:lnSpc>
          <a:spcPct val="90000"/>
        </a:lnSpc>
        <a:spcBef>
          <a:spcPts val="1500"/>
        </a:spcBef>
        <a:buFont typeface="Arial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1460506"/>
            <a:ext cx="31546800" cy="5302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0" y="7302500"/>
            <a:ext cx="31546800" cy="1740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4600" y="25425406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15800" y="25425406"/>
            <a:ext cx="123444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31800" y="25425406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828BE4-8CE1-784C-85EB-FA397DCBFAB7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614922" y="742952"/>
            <a:ext cx="5486400" cy="154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25" r:id="rId12"/>
    <p:sldLayoutId id="2147483656" r:id="rId13"/>
    <p:sldLayoutId id="2147483764" r:id="rId14"/>
    <p:sldLayoutId id="2147483756" r:id="rId15"/>
    <p:sldLayoutId id="2147483765" r:id="rId16"/>
    <p:sldLayoutId id="2147483763" r:id="rId17"/>
    <p:sldLayoutId id="2147483766" r:id="rId18"/>
    <p:sldLayoutId id="2147483760" r:id="rId19"/>
    <p:sldLayoutId id="2147483767" r:id="rId20"/>
    <p:sldLayoutId id="2147483758" r:id="rId21"/>
    <p:sldLayoutId id="2147483755" r:id="rId22"/>
    <p:sldLayoutId id="2147483757" r:id="rId23"/>
    <p:sldLayoutId id="2147483759" r:id="rId24"/>
    <p:sldLayoutId id="2147483770" r:id="rId25"/>
    <p:sldLayoutId id="2147483762" r:id="rId26"/>
    <p:sldLayoutId id="2147483771" r:id="rId27"/>
    <p:sldLayoutId id="2147483761" r:id="rId28"/>
    <p:sldLayoutId id="2147483769" r:id="rId29"/>
    <p:sldLayoutId id="2147483772" r:id="rId30"/>
    <p:sldLayoutId id="2147483773" r:id="rId31"/>
  </p:sldLayoutIdLst>
  <p:txStyles>
    <p:titleStyle>
      <a:lvl1pPr algn="l" defTabSz="3657600" rtl="0" eaLnBrk="1" latinLnBrk="0" hangingPunct="1">
        <a:lnSpc>
          <a:spcPct val="90000"/>
        </a:lnSpc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0" indent="-914400" algn="l" defTabSz="3657600" rtl="0" eaLnBrk="1" latinLnBrk="0" hangingPunct="1">
        <a:lnSpc>
          <a:spcPct val="90000"/>
        </a:lnSpc>
        <a:spcBef>
          <a:spcPts val="40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4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1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0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8483-DD0A-404B-AD59-D967CDF865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02422" y="765174"/>
            <a:ext cx="21742576" cy="3356760"/>
          </a:xfrm>
        </p:spPr>
        <p:txBody>
          <a:bodyPr>
            <a:normAutofit/>
          </a:bodyPr>
          <a:lstStyle/>
          <a:p>
            <a:r>
              <a:rPr lang="en-US" b="1" dirty="0"/>
              <a:t>POSTER TITLE</a:t>
            </a:r>
            <a:endParaRPr lang="en-US" dirty="0"/>
          </a:p>
          <a:p>
            <a:endParaRPr lang="en-US" sz="9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8828E-3C3C-7F42-BFA9-FCF9C87353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92013" y="3998461"/>
            <a:ext cx="30563394" cy="1445772"/>
          </a:xfrm>
        </p:spPr>
        <p:txBody>
          <a:bodyPr>
            <a:normAutofit/>
          </a:bodyPr>
          <a:lstStyle/>
          <a:p>
            <a:r>
              <a:rPr lang="en-US" dirty="0"/>
              <a:t>AUTHORS AND CREDENTIALS GO HERE</a:t>
            </a:r>
            <a:endParaRPr lang="en-US" u="sng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014465-EB38-9146-8641-443E873821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332965"/>
            <a:ext cx="11156321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831956" y="7355925"/>
            <a:ext cx="12799833" cy="11601450"/>
          </a:xfrm>
        </p:spPr>
        <p:txBody>
          <a:bodyPr/>
          <a:lstStyle/>
          <a:p>
            <a:pPr marL="57150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845331" y="18116516"/>
            <a:ext cx="12626939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57C83-B3CE-0342-9A47-1D423D60BB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" y="6178202"/>
            <a:ext cx="11279718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40184" y="16774564"/>
            <a:ext cx="11291270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C63517-F023-024A-BF14-08867B51CA2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831956" y="6178202"/>
            <a:ext cx="12713386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 txBox="1">
            <a:spLocks/>
          </p:cNvSpPr>
          <p:nvPr/>
        </p:nvSpPr>
        <p:spPr>
          <a:xfrm>
            <a:off x="11887201" y="6992621"/>
            <a:ext cx="12773080" cy="863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6576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2743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4572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6400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82296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100584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4000" dirty="0"/>
              <a:t>  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7A011C30-E7F9-4B43-B45D-88683AEC11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940184" y="6178202"/>
            <a:ext cx="11291270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E0148BB4-4A45-D24A-9CE9-0AC04B94ED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40184" y="7395532"/>
            <a:ext cx="11487433" cy="5215406"/>
          </a:xfrm>
        </p:spPr>
        <p:txBody>
          <a:bodyPr/>
          <a:lstStyle/>
          <a:p>
            <a:pPr marL="571500" lvl="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845331" y="16774564"/>
            <a:ext cx="12686814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BLANK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3839" y="16774564"/>
            <a:ext cx="11279719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940184" y="18116516"/>
            <a:ext cx="11167873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3839" y="18116515"/>
            <a:ext cx="11167873" cy="9324401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26815954"/>
            <a:ext cx="365350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charset="0"/>
              </a:rPr>
              <a:t>©2022 Integrative Emergency Services, LLC. All Rights Reserved  /  Confidential &amp; Proprietary</a:t>
            </a:r>
            <a:endParaRPr lang="en-US" sz="2000" dirty="0"/>
          </a:p>
        </p:txBody>
      </p:sp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857A5BB9-DC1F-6C58-6BA9-BD0AD9472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8723" y="-426838"/>
            <a:ext cx="7952731" cy="3409352"/>
          </a:xfrm>
          <a:prstGeom prst="rect">
            <a:avLst/>
          </a:prstGeom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FB4BD806-2B82-975D-88CC-3762EFAED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1" y="-99642"/>
            <a:ext cx="7189506" cy="308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0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8483-DD0A-404B-AD59-D967CDF865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16712" y="765174"/>
            <a:ext cx="21742576" cy="33567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95700"/>
                </a:solidFill>
              </a:rPr>
              <a:t>POSTER TITLE</a:t>
            </a:r>
            <a:endParaRPr lang="en-US" dirty="0">
              <a:solidFill>
                <a:srgbClr val="F95700"/>
              </a:solidFill>
            </a:endParaRPr>
          </a:p>
          <a:p>
            <a:endParaRPr lang="en-US" sz="9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8828E-3C3C-7F42-BFA9-FCF9C87353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06303" y="3998461"/>
            <a:ext cx="30563394" cy="14457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12169"/>
                </a:solidFill>
              </a:rPr>
              <a:t>AUTHORS AND CREDENTIALS GO HERE</a:t>
            </a:r>
            <a:endParaRPr lang="en-US" u="sng" dirty="0">
              <a:solidFill>
                <a:srgbClr val="012169"/>
              </a:solidFill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014465-EB38-9146-8641-443E873821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332965"/>
            <a:ext cx="11156321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831956" y="7355925"/>
            <a:ext cx="12799833" cy="11601450"/>
          </a:xfrm>
        </p:spPr>
        <p:txBody>
          <a:bodyPr/>
          <a:lstStyle/>
          <a:p>
            <a:pPr marL="57150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845331" y="18116516"/>
            <a:ext cx="12626939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57C83-B3CE-0342-9A47-1D423D60BB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" y="6178202"/>
            <a:ext cx="11279718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40184" y="16774564"/>
            <a:ext cx="11291270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C63517-F023-024A-BF14-08867B51CA2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831956" y="6178202"/>
            <a:ext cx="12713386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 txBox="1">
            <a:spLocks/>
          </p:cNvSpPr>
          <p:nvPr/>
        </p:nvSpPr>
        <p:spPr>
          <a:xfrm>
            <a:off x="11887201" y="6992621"/>
            <a:ext cx="12773080" cy="863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6576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2743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4572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6400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82296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100584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4000" dirty="0"/>
              <a:t>  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7A011C30-E7F9-4B43-B45D-88683AEC11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940184" y="6178202"/>
            <a:ext cx="11291270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E0148BB4-4A45-D24A-9CE9-0AC04B94ED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40184" y="7395532"/>
            <a:ext cx="11487433" cy="5215406"/>
          </a:xfrm>
        </p:spPr>
        <p:txBody>
          <a:bodyPr/>
          <a:lstStyle/>
          <a:p>
            <a:pPr marL="571500" lvl="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845331" y="16774564"/>
            <a:ext cx="12686814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BLANK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3839" y="16774564"/>
            <a:ext cx="11279719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940184" y="18116516"/>
            <a:ext cx="11167873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3839" y="18116515"/>
            <a:ext cx="11167873" cy="9324401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26815954"/>
            <a:ext cx="365350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charset="0"/>
              </a:rPr>
              <a:t>©2022 Integrative Emergency Services, LLC. All Rights Reserved  /  Confidential &amp; Proprietary</a:t>
            </a:r>
            <a:endParaRPr lang="en-US" sz="2000" dirty="0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F049D1E0-1634-E571-AA0C-958CEDDCE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5326" y="-363539"/>
            <a:ext cx="7952731" cy="340935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91F4C95-97F5-7227-7D89-AED87375A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1" y="-99642"/>
            <a:ext cx="7189506" cy="308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05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8483-DD0A-404B-AD59-D967CDF865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16712" y="765174"/>
            <a:ext cx="21742576" cy="33567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95700"/>
                </a:solidFill>
              </a:rPr>
              <a:t>POSTER TITLE</a:t>
            </a:r>
            <a:endParaRPr lang="en-US" dirty="0">
              <a:solidFill>
                <a:srgbClr val="F95700"/>
              </a:solidFill>
            </a:endParaRPr>
          </a:p>
          <a:p>
            <a:endParaRPr lang="en-US" sz="9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8828E-3C3C-7F42-BFA9-FCF9C87353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06303" y="3998461"/>
            <a:ext cx="30563394" cy="14457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12169"/>
                </a:solidFill>
              </a:rPr>
              <a:t>AUTHORS AND CREDENTIALS GO HERE</a:t>
            </a:r>
            <a:endParaRPr lang="en-US" u="sng" dirty="0">
              <a:solidFill>
                <a:srgbClr val="012169"/>
              </a:solidFill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014465-EB38-9146-8641-443E873821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332965"/>
            <a:ext cx="11156321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831956" y="7355925"/>
            <a:ext cx="12799833" cy="11601450"/>
          </a:xfrm>
        </p:spPr>
        <p:txBody>
          <a:bodyPr/>
          <a:lstStyle/>
          <a:p>
            <a:pPr marL="57150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845331" y="18116516"/>
            <a:ext cx="12626939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57C83-B3CE-0342-9A47-1D423D60BB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" y="6178202"/>
            <a:ext cx="11279718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40184" y="16774564"/>
            <a:ext cx="11291270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C63517-F023-024A-BF14-08867B51CA2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831956" y="6178202"/>
            <a:ext cx="12713386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 txBox="1">
            <a:spLocks/>
          </p:cNvSpPr>
          <p:nvPr/>
        </p:nvSpPr>
        <p:spPr>
          <a:xfrm>
            <a:off x="11887201" y="6992621"/>
            <a:ext cx="12773080" cy="863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6576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2743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4572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6400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82296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100584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4000" dirty="0"/>
              <a:t>  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7A011C30-E7F9-4B43-B45D-88683AEC11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940184" y="6178202"/>
            <a:ext cx="11291270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E0148BB4-4A45-D24A-9CE9-0AC04B94ED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40184" y="7395532"/>
            <a:ext cx="11487433" cy="5215406"/>
          </a:xfrm>
        </p:spPr>
        <p:txBody>
          <a:bodyPr/>
          <a:lstStyle/>
          <a:p>
            <a:pPr marL="571500" lvl="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845331" y="16774564"/>
            <a:ext cx="12686814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BLANK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3839" y="16774564"/>
            <a:ext cx="11279719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940184" y="18116516"/>
            <a:ext cx="11167873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3839" y="18116515"/>
            <a:ext cx="11167873" cy="9324401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26815954"/>
            <a:ext cx="365350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charset="0"/>
              </a:rPr>
              <a:t>©2022 Integrative Emergency Services, LLC. All Rights Reserved  /  Confidential &amp; Proprietary</a:t>
            </a:r>
            <a:endParaRPr lang="en-US" sz="2000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C0181E0-8DF4-5019-058C-268992F1F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1" y="-99642"/>
            <a:ext cx="7189506" cy="3082156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64422A0-1471-F117-74BD-10F95B7F3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5326" y="-263240"/>
            <a:ext cx="7952731" cy="340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19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8483-DD0A-404B-AD59-D967CDF865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16712" y="765174"/>
            <a:ext cx="21742576" cy="33567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95700"/>
                </a:solidFill>
              </a:rPr>
              <a:t>POSTER TITLE</a:t>
            </a:r>
            <a:endParaRPr lang="en-US" dirty="0">
              <a:solidFill>
                <a:srgbClr val="F95700"/>
              </a:solidFill>
            </a:endParaRPr>
          </a:p>
          <a:p>
            <a:endParaRPr lang="en-US" sz="9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8828E-3C3C-7F42-BFA9-FCF9C87353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06303" y="3998461"/>
            <a:ext cx="30563394" cy="14457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12169"/>
                </a:solidFill>
              </a:rPr>
              <a:t>AUTHORS AND CREDENTIALS GO HERE</a:t>
            </a:r>
            <a:endParaRPr lang="en-US" u="sng" dirty="0">
              <a:solidFill>
                <a:srgbClr val="012169"/>
              </a:solidFill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014465-EB38-9146-8641-443E873821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332965"/>
            <a:ext cx="11156321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831956" y="7355925"/>
            <a:ext cx="12799833" cy="11601450"/>
          </a:xfrm>
        </p:spPr>
        <p:txBody>
          <a:bodyPr/>
          <a:lstStyle/>
          <a:p>
            <a:pPr marL="57150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845331" y="18116516"/>
            <a:ext cx="12626939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57C83-B3CE-0342-9A47-1D423D60BB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" y="6178202"/>
            <a:ext cx="11279718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40184" y="16774564"/>
            <a:ext cx="11291270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C63517-F023-024A-BF14-08867B51CA2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831956" y="6178202"/>
            <a:ext cx="12713386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 txBox="1">
            <a:spLocks/>
          </p:cNvSpPr>
          <p:nvPr/>
        </p:nvSpPr>
        <p:spPr>
          <a:xfrm>
            <a:off x="11887201" y="6992621"/>
            <a:ext cx="12773080" cy="863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6576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2743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4572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6400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82296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100584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4000" dirty="0"/>
              <a:t>  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7A011C30-E7F9-4B43-B45D-88683AEC11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940184" y="6178202"/>
            <a:ext cx="11291270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E0148BB4-4A45-D24A-9CE9-0AC04B94ED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40184" y="7395532"/>
            <a:ext cx="11487433" cy="5215406"/>
          </a:xfrm>
        </p:spPr>
        <p:txBody>
          <a:bodyPr/>
          <a:lstStyle/>
          <a:p>
            <a:pPr marL="571500" lvl="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845331" y="16774564"/>
            <a:ext cx="12686814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BLANK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3839" y="16774564"/>
            <a:ext cx="11279719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940184" y="18116516"/>
            <a:ext cx="11167873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3839" y="18116515"/>
            <a:ext cx="11167873" cy="9324401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26815954"/>
            <a:ext cx="365350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charset="0"/>
              </a:rPr>
              <a:t>©2022 Integrative Emergency Services, LLC. All Rights Reserved  /  Confidential &amp; Proprietary</a:t>
            </a:r>
            <a:endParaRPr lang="en-US" sz="2000" dirty="0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939E0B87-0A8E-E16B-E912-9F78CD8DB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8723" y="-330944"/>
            <a:ext cx="7952731" cy="340935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352C8C0-1F66-5865-8A37-A972891B2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1" y="-99642"/>
            <a:ext cx="7189506" cy="308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98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2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8483-DD0A-404B-AD59-D967CDF865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70529" y="765174"/>
            <a:ext cx="21742576" cy="33567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POSTER TITLE</a:t>
            </a:r>
            <a:endParaRPr lang="en-US" dirty="0">
              <a:solidFill>
                <a:schemeClr val="bg1"/>
              </a:solidFill>
            </a:endParaRPr>
          </a:p>
          <a:p>
            <a:endParaRPr lang="en-US" sz="9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8828E-3C3C-7F42-BFA9-FCF9C87353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92013" y="3998461"/>
            <a:ext cx="30563394" cy="14457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AUTHORS AND CREDENTIALS GO HERE</a:t>
            </a:r>
            <a:endParaRPr lang="en-US" u="sng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014465-EB38-9146-8641-443E873821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6908617"/>
            <a:ext cx="11156321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TEXT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803461" y="6931577"/>
            <a:ext cx="12799833" cy="11601450"/>
          </a:xfrm>
        </p:spPr>
        <p:txBody>
          <a:bodyPr/>
          <a:lstStyle/>
          <a:p>
            <a:pPr marL="57150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TEXT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76355" y="17594004"/>
            <a:ext cx="12626939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57C83-B3CE-0342-9A47-1D423D60BB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" y="5818975"/>
            <a:ext cx="11167873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063581" y="16252052"/>
            <a:ext cx="11167873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C63517-F023-024A-BF14-08867B51CA2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803461" y="5818975"/>
            <a:ext cx="12799833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 txBox="1">
            <a:spLocks/>
          </p:cNvSpPr>
          <p:nvPr/>
        </p:nvSpPr>
        <p:spPr>
          <a:xfrm>
            <a:off x="11887201" y="6633394"/>
            <a:ext cx="12773080" cy="863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6576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2743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4572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6400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82296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100584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4000" dirty="0"/>
              <a:t>  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7A011C30-E7F9-4B43-B45D-88683AEC11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744021" y="5818975"/>
            <a:ext cx="11487433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E0148BB4-4A45-D24A-9CE9-0AC04B94ED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744021" y="6971184"/>
            <a:ext cx="11487433" cy="5215406"/>
          </a:xfrm>
        </p:spPr>
        <p:txBody>
          <a:bodyPr/>
          <a:lstStyle/>
          <a:p>
            <a:pPr marL="571500" lvl="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887201" y="16252052"/>
            <a:ext cx="12773080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BLANK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5301" y="16252052"/>
            <a:ext cx="11167873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254287" y="17594004"/>
            <a:ext cx="11167873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3840" y="17594003"/>
            <a:ext cx="11167873" cy="9324401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26815954"/>
            <a:ext cx="365350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charset="0"/>
              </a:rPr>
              <a:t>©2022 Integrative Emergency Services, LLC. All Rights Reserved  /  Confidential &amp; Proprietary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61AC3B4-BA0D-FF16-1EFF-9136253F3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307157"/>
            <a:ext cx="6948983" cy="2979043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4E911698-62FA-2274-AAED-63D7E71F8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2471" y="307157"/>
            <a:ext cx="6948983" cy="297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38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2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8483-DD0A-404B-AD59-D967CDF865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70529" y="765174"/>
            <a:ext cx="21742576" cy="33567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POSTER TITLE</a:t>
            </a:r>
            <a:endParaRPr lang="en-US" dirty="0">
              <a:solidFill>
                <a:schemeClr val="bg1"/>
              </a:solidFill>
            </a:endParaRPr>
          </a:p>
          <a:p>
            <a:endParaRPr lang="en-US" sz="9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8828E-3C3C-7F42-BFA9-FCF9C87353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92013" y="3998461"/>
            <a:ext cx="30563394" cy="14457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AUTHORS AND CREDENTIALS GO HERE</a:t>
            </a:r>
            <a:endParaRPr lang="en-US" u="sng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014465-EB38-9146-8641-443E873821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6908617"/>
            <a:ext cx="11156321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TEXT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803461" y="6931577"/>
            <a:ext cx="12799833" cy="11601450"/>
          </a:xfrm>
        </p:spPr>
        <p:txBody>
          <a:bodyPr/>
          <a:lstStyle/>
          <a:p>
            <a:pPr marL="57150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TEXT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76355" y="17594004"/>
            <a:ext cx="12626939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57C83-B3CE-0342-9A47-1D423D60BB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" y="5818975"/>
            <a:ext cx="11167873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063581" y="16252052"/>
            <a:ext cx="11167873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C63517-F023-024A-BF14-08867B51CA2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803461" y="5818975"/>
            <a:ext cx="12799833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 txBox="1">
            <a:spLocks/>
          </p:cNvSpPr>
          <p:nvPr/>
        </p:nvSpPr>
        <p:spPr>
          <a:xfrm>
            <a:off x="11887201" y="6633394"/>
            <a:ext cx="12773080" cy="863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6576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2743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4572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6400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82296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100584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4000" dirty="0"/>
              <a:t>  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7A011C30-E7F9-4B43-B45D-88683AEC11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744021" y="5818975"/>
            <a:ext cx="11487433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E0148BB4-4A45-D24A-9CE9-0AC04B94ED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744021" y="6971184"/>
            <a:ext cx="11487433" cy="5215406"/>
          </a:xfrm>
        </p:spPr>
        <p:txBody>
          <a:bodyPr/>
          <a:lstStyle/>
          <a:p>
            <a:pPr marL="571500" lvl="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887201" y="16252052"/>
            <a:ext cx="12773080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BLANK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5301" y="16252052"/>
            <a:ext cx="11167873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254287" y="17594004"/>
            <a:ext cx="11167873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3840" y="17594003"/>
            <a:ext cx="11167873" cy="9324401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26815954"/>
            <a:ext cx="365350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charset="0"/>
              </a:rPr>
              <a:t>©2022 Integrative Emergency Services, LLC. All Rights Reserved  /  Confidential &amp; Proprietary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4D613494-0902-22D0-1C7F-8243981C2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307157"/>
            <a:ext cx="6948983" cy="29790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F3416-9EA9-B051-6034-21C18E4E6B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282471" y="307157"/>
            <a:ext cx="6948983" cy="29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11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2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8483-DD0A-404B-AD59-D967CDF865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70529" y="765174"/>
            <a:ext cx="21742576" cy="33567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POSTER TITLE</a:t>
            </a:r>
            <a:endParaRPr lang="en-US" dirty="0">
              <a:solidFill>
                <a:schemeClr val="bg1"/>
              </a:solidFill>
            </a:endParaRPr>
          </a:p>
          <a:p>
            <a:endParaRPr lang="en-US" sz="9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8828E-3C3C-7F42-BFA9-FCF9C87353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92013" y="3998461"/>
            <a:ext cx="30563394" cy="14457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AUTHORS AND CREDENTIALS GO HERE</a:t>
            </a:r>
            <a:endParaRPr lang="en-US" u="sng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014465-EB38-9146-8641-443E873821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6908617"/>
            <a:ext cx="11156321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TEXT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803461" y="6931577"/>
            <a:ext cx="12799833" cy="11601450"/>
          </a:xfrm>
        </p:spPr>
        <p:txBody>
          <a:bodyPr/>
          <a:lstStyle/>
          <a:p>
            <a:pPr marL="57150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TEXT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76355" y="17594004"/>
            <a:ext cx="12626939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57C83-B3CE-0342-9A47-1D423D60BB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" y="5818975"/>
            <a:ext cx="11167873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063581" y="16252052"/>
            <a:ext cx="11167873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C63517-F023-024A-BF14-08867B51CA2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803461" y="5818975"/>
            <a:ext cx="12799833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 txBox="1">
            <a:spLocks/>
          </p:cNvSpPr>
          <p:nvPr/>
        </p:nvSpPr>
        <p:spPr>
          <a:xfrm>
            <a:off x="11887201" y="6633394"/>
            <a:ext cx="12773080" cy="863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6576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2743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4572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6400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82296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100584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4000" dirty="0"/>
              <a:t>  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7A011C30-E7F9-4B43-B45D-88683AEC11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744021" y="5818975"/>
            <a:ext cx="11487433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E0148BB4-4A45-D24A-9CE9-0AC04B94ED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744021" y="6971184"/>
            <a:ext cx="11487433" cy="5215406"/>
          </a:xfrm>
        </p:spPr>
        <p:txBody>
          <a:bodyPr/>
          <a:lstStyle/>
          <a:p>
            <a:pPr marL="571500" lvl="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887201" y="16252052"/>
            <a:ext cx="12773080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BLANK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5301" y="16252052"/>
            <a:ext cx="11167873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254287" y="17594004"/>
            <a:ext cx="11167873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3840" y="17594003"/>
            <a:ext cx="11167873" cy="9324401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TEXT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26815954"/>
            <a:ext cx="365350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charset="0"/>
              </a:rPr>
              <a:t>©2022 Integrative Emergency Services, LLC. All Rights Reserved  /  Confidential &amp; Proprietary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DEBCA662-D2CC-7F8B-C099-EA5918576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307157"/>
            <a:ext cx="6948983" cy="29790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63ECF4-5C25-BB8F-BC12-FEEBC53A66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282471" y="307157"/>
            <a:ext cx="6948983" cy="29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47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8483-DD0A-404B-AD59-D967CDF865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02422" y="765174"/>
            <a:ext cx="21742576" cy="3356760"/>
          </a:xfrm>
        </p:spPr>
        <p:txBody>
          <a:bodyPr>
            <a:normAutofit/>
          </a:bodyPr>
          <a:lstStyle/>
          <a:p>
            <a:r>
              <a:rPr lang="en-US" b="1" dirty="0"/>
              <a:t>POSTER TITLE</a:t>
            </a:r>
            <a:endParaRPr lang="en-US" dirty="0"/>
          </a:p>
          <a:p>
            <a:endParaRPr lang="en-US" sz="9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8828E-3C3C-7F42-BFA9-FCF9C87353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92013" y="3998461"/>
            <a:ext cx="30563394" cy="1445772"/>
          </a:xfrm>
        </p:spPr>
        <p:txBody>
          <a:bodyPr>
            <a:normAutofit/>
          </a:bodyPr>
          <a:lstStyle/>
          <a:p>
            <a:r>
              <a:rPr lang="en-US" dirty="0"/>
              <a:t>AUTHORS AND CREDENTIALS GO HERE</a:t>
            </a:r>
            <a:endParaRPr lang="en-US" u="sng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014465-EB38-9146-8641-443E873821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332965"/>
            <a:ext cx="11156321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831956" y="7355925"/>
            <a:ext cx="12799833" cy="11601450"/>
          </a:xfrm>
        </p:spPr>
        <p:txBody>
          <a:bodyPr/>
          <a:lstStyle/>
          <a:p>
            <a:pPr marL="57150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845331" y="18116516"/>
            <a:ext cx="12626939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57C83-B3CE-0342-9A47-1D423D60BB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" y="6178202"/>
            <a:ext cx="11279718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40184" y="16774564"/>
            <a:ext cx="11291270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C63517-F023-024A-BF14-08867B51CA2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831956" y="6178202"/>
            <a:ext cx="12713386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 txBox="1">
            <a:spLocks/>
          </p:cNvSpPr>
          <p:nvPr/>
        </p:nvSpPr>
        <p:spPr>
          <a:xfrm>
            <a:off x="11887201" y="6992621"/>
            <a:ext cx="12773080" cy="863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6576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2743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4572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6400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82296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100584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4000" dirty="0"/>
              <a:t>  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7A011C30-E7F9-4B43-B45D-88683AEC11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940184" y="6178202"/>
            <a:ext cx="11291270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E0148BB4-4A45-D24A-9CE9-0AC04B94ED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40184" y="7395532"/>
            <a:ext cx="11487433" cy="5215406"/>
          </a:xfrm>
        </p:spPr>
        <p:txBody>
          <a:bodyPr/>
          <a:lstStyle/>
          <a:p>
            <a:pPr marL="571500" lvl="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845331" y="16774564"/>
            <a:ext cx="12686814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BLANK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3839" y="16774564"/>
            <a:ext cx="11279719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940184" y="18116516"/>
            <a:ext cx="11167873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3839" y="18116515"/>
            <a:ext cx="11167873" cy="9324401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26815954"/>
            <a:ext cx="365350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charset="0"/>
              </a:rPr>
              <a:t>©2022 Integrative Emergency Services, LLC. All Rights Reserved  /  Confidential &amp; Proprietary</a:t>
            </a:r>
            <a:endParaRPr lang="en-US" sz="2000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A794EF0-3E3E-3043-9F78-544F9C581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1" y="-99642"/>
            <a:ext cx="7189506" cy="3082156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1170E8C9-6B4A-7CCF-930C-00BB6033B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5326" y="-263240"/>
            <a:ext cx="7952731" cy="340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23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8483-DD0A-404B-AD59-D967CDF865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02422" y="765174"/>
            <a:ext cx="21742576" cy="3356760"/>
          </a:xfrm>
        </p:spPr>
        <p:txBody>
          <a:bodyPr>
            <a:normAutofit/>
          </a:bodyPr>
          <a:lstStyle/>
          <a:p>
            <a:r>
              <a:rPr lang="en-US" b="1" dirty="0"/>
              <a:t>POSTER TITLE</a:t>
            </a:r>
            <a:endParaRPr lang="en-US" dirty="0"/>
          </a:p>
          <a:p>
            <a:endParaRPr lang="en-US" sz="9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8828E-3C3C-7F42-BFA9-FCF9C87353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92013" y="3998461"/>
            <a:ext cx="30563394" cy="1445772"/>
          </a:xfrm>
        </p:spPr>
        <p:txBody>
          <a:bodyPr>
            <a:normAutofit/>
          </a:bodyPr>
          <a:lstStyle/>
          <a:p>
            <a:r>
              <a:rPr lang="en-US" dirty="0"/>
              <a:t>AUTHORS AND CREDENTIALS GO HERE</a:t>
            </a:r>
            <a:endParaRPr lang="en-US" u="sng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014465-EB38-9146-8641-443E873821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332965"/>
            <a:ext cx="11156321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831956" y="7355925"/>
            <a:ext cx="12799833" cy="11601450"/>
          </a:xfrm>
        </p:spPr>
        <p:txBody>
          <a:bodyPr/>
          <a:lstStyle/>
          <a:p>
            <a:pPr marL="57150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845331" y="18116516"/>
            <a:ext cx="12626939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57C83-B3CE-0342-9A47-1D423D60BB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" y="6178202"/>
            <a:ext cx="11279718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40184" y="16774564"/>
            <a:ext cx="11291270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C63517-F023-024A-BF14-08867B51CA2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831956" y="6178202"/>
            <a:ext cx="12713386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 txBox="1">
            <a:spLocks/>
          </p:cNvSpPr>
          <p:nvPr/>
        </p:nvSpPr>
        <p:spPr>
          <a:xfrm>
            <a:off x="11887201" y="6992621"/>
            <a:ext cx="12773080" cy="863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6576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2743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4572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6400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82296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100584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4000" dirty="0"/>
              <a:t>  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7A011C30-E7F9-4B43-B45D-88683AEC11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940184" y="6178202"/>
            <a:ext cx="11291270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E0148BB4-4A45-D24A-9CE9-0AC04B94ED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40184" y="7395532"/>
            <a:ext cx="11487433" cy="5215406"/>
          </a:xfrm>
        </p:spPr>
        <p:txBody>
          <a:bodyPr/>
          <a:lstStyle/>
          <a:p>
            <a:pPr marL="571500" lvl="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845331" y="16774564"/>
            <a:ext cx="12686814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BLANK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3839" y="16774564"/>
            <a:ext cx="11279719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940184" y="18116516"/>
            <a:ext cx="11167873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3839" y="18116515"/>
            <a:ext cx="11167873" cy="9324401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26815954"/>
            <a:ext cx="365350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charset="0"/>
              </a:rPr>
              <a:t>©2022 Integrative Emergency Services, LLC. All Rights Reserved  /  Confidential &amp; Proprietary</a:t>
            </a:r>
            <a:endParaRPr lang="en-US" sz="2000" dirty="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3D33A3F1-EBCA-062C-36A9-29BAA53F7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8723" y="-330944"/>
            <a:ext cx="7952731" cy="3409352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B834E05-6C79-DE52-1F8E-363FAD548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1" y="-99642"/>
            <a:ext cx="7189506" cy="308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36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8483-DD0A-404B-AD59-D967CDF865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02422" y="765174"/>
            <a:ext cx="21742576" cy="33567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95700"/>
                </a:solidFill>
              </a:rPr>
              <a:t>POSTER TITLE</a:t>
            </a:r>
            <a:endParaRPr lang="en-US" dirty="0">
              <a:solidFill>
                <a:srgbClr val="F95700"/>
              </a:solidFill>
            </a:endParaRPr>
          </a:p>
          <a:p>
            <a:endParaRPr lang="en-US" sz="9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8828E-3C3C-7F42-BFA9-FCF9C87353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92013" y="3998461"/>
            <a:ext cx="30563394" cy="14457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12169"/>
                </a:solidFill>
              </a:rPr>
              <a:t>AUTHORS AND CREDENTIALS GO HERE</a:t>
            </a:r>
            <a:endParaRPr lang="en-US" u="sng" dirty="0">
              <a:solidFill>
                <a:srgbClr val="012169"/>
              </a:solidFill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014465-EB38-9146-8641-443E873821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332965"/>
            <a:ext cx="11156321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831956" y="7355925"/>
            <a:ext cx="12799833" cy="11601450"/>
          </a:xfrm>
        </p:spPr>
        <p:txBody>
          <a:bodyPr/>
          <a:lstStyle/>
          <a:p>
            <a:pPr marL="57150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845331" y="18116516"/>
            <a:ext cx="12626939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57C83-B3CE-0342-9A47-1D423D60BB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" y="6178202"/>
            <a:ext cx="11279718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40184" y="16774564"/>
            <a:ext cx="11291270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C63517-F023-024A-BF14-08867B51CA2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831956" y="6178202"/>
            <a:ext cx="12713386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 txBox="1">
            <a:spLocks/>
          </p:cNvSpPr>
          <p:nvPr/>
        </p:nvSpPr>
        <p:spPr>
          <a:xfrm>
            <a:off x="11887201" y="6992621"/>
            <a:ext cx="12773080" cy="863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6576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2743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4572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6400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82296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100584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4000" dirty="0"/>
              <a:t>  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7A011C30-E7F9-4B43-B45D-88683AEC11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940184" y="6178202"/>
            <a:ext cx="11291270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E0148BB4-4A45-D24A-9CE9-0AC04B94ED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40184" y="7395532"/>
            <a:ext cx="11487433" cy="5215406"/>
          </a:xfrm>
        </p:spPr>
        <p:txBody>
          <a:bodyPr/>
          <a:lstStyle/>
          <a:p>
            <a:pPr marL="571500" lvl="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845331" y="16774564"/>
            <a:ext cx="12686814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BLANK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3839" y="16774564"/>
            <a:ext cx="11279719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940184" y="18116516"/>
            <a:ext cx="11167873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3839" y="18116515"/>
            <a:ext cx="11167873" cy="9324401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26815954"/>
            <a:ext cx="365350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charset="0"/>
              </a:rPr>
              <a:t>©2022 Integrative Emergency Services, LLC. All Rights Reserved  /  Confidential &amp; Proprietary</a:t>
            </a:r>
            <a:endParaRPr lang="en-US" sz="2000" dirty="0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AB0F7F96-D484-2CA3-56F7-19A3985AE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5326" y="-363539"/>
            <a:ext cx="7952731" cy="340935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D8E5729-E4E1-F218-DEA9-3EA2051A1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1" y="-99642"/>
            <a:ext cx="7189506" cy="308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90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8483-DD0A-404B-AD59-D967CDF865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02422" y="765174"/>
            <a:ext cx="21742576" cy="33567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95700"/>
                </a:solidFill>
              </a:rPr>
              <a:t>POSTER TITLE</a:t>
            </a:r>
            <a:endParaRPr lang="en-US" dirty="0">
              <a:solidFill>
                <a:srgbClr val="F95700"/>
              </a:solidFill>
            </a:endParaRPr>
          </a:p>
          <a:p>
            <a:endParaRPr lang="en-US" sz="9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8828E-3C3C-7F42-BFA9-FCF9C87353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92013" y="3998461"/>
            <a:ext cx="30563394" cy="14457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12169"/>
                </a:solidFill>
              </a:rPr>
              <a:t>AUTHORS AND CREDENTIALS GO HERE</a:t>
            </a:r>
            <a:endParaRPr lang="en-US" u="sng" dirty="0">
              <a:solidFill>
                <a:srgbClr val="012169"/>
              </a:solidFill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014465-EB38-9146-8641-443E873821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332965"/>
            <a:ext cx="11156321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831956" y="7355925"/>
            <a:ext cx="12799833" cy="11601450"/>
          </a:xfrm>
        </p:spPr>
        <p:txBody>
          <a:bodyPr/>
          <a:lstStyle/>
          <a:p>
            <a:pPr marL="57150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845331" y="18116516"/>
            <a:ext cx="12626939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57C83-B3CE-0342-9A47-1D423D60BB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" y="6178202"/>
            <a:ext cx="11279718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40184" y="16774564"/>
            <a:ext cx="11291270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C63517-F023-024A-BF14-08867B51CA2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831956" y="6178202"/>
            <a:ext cx="12713386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 txBox="1">
            <a:spLocks/>
          </p:cNvSpPr>
          <p:nvPr/>
        </p:nvSpPr>
        <p:spPr>
          <a:xfrm>
            <a:off x="11887201" y="6992621"/>
            <a:ext cx="12773080" cy="863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6576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2743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4572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6400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82296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100584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4000" dirty="0"/>
              <a:t>  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7A011C30-E7F9-4B43-B45D-88683AEC11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940184" y="6178202"/>
            <a:ext cx="11291270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E0148BB4-4A45-D24A-9CE9-0AC04B94ED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40184" y="7395532"/>
            <a:ext cx="11487433" cy="5215406"/>
          </a:xfrm>
        </p:spPr>
        <p:txBody>
          <a:bodyPr/>
          <a:lstStyle/>
          <a:p>
            <a:pPr marL="571500" lvl="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845331" y="16774564"/>
            <a:ext cx="12686814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BLANK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3839" y="16774564"/>
            <a:ext cx="11279719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940184" y="18116516"/>
            <a:ext cx="11167873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3839" y="18116515"/>
            <a:ext cx="11167873" cy="9324401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26815954"/>
            <a:ext cx="365350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charset="0"/>
              </a:rPr>
              <a:t>©2022 Integrative Emergency Services, LLC. All Rights Reserved  /  Confidential &amp; Proprietary</a:t>
            </a:r>
            <a:endParaRPr lang="en-US" sz="2000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D70B973-B1DC-7E16-C504-2194E4D06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1" y="-99642"/>
            <a:ext cx="7189506" cy="3082156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C1DA37C3-4DBA-7626-8155-6BA2605F8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5326" y="-263240"/>
            <a:ext cx="7952731" cy="340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33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8483-DD0A-404B-AD59-D967CDF865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02422" y="765174"/>
            <a:ext cx="21742576" cy="33567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95700"/>
                </a:solidFill>
              </a:rPr>
              <a:t>POSTER TITLE</a:t>
            </a:r>
            <a:endParaRPr lang="en-US" dirty="0">
              <a:solidFill>
                <a:srgbClr val="F95700"/>
              </a:solidFill>
            </a:endParaRPr>
          </a:p>
          <a:p>
            <a:endParaRPr lang="en-US" sz="9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8828E-3C3C-7F42-BFA9-FCF9C87353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06952" y="3998461"/>
            <a:ext cx="30563394" cy="14457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12169"/>
                </a:solidFill>
              </a:rPr>
              <a:t>AUTHORS AND CREDENTIALS GO HERE</a:t>
            </a:r>
            <a:endParaRPr lang="en-US" u="sng" dirty="0">
              <a:solidFill>
                <a:srgbClr val="012169"/>
              </a:solidFill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014465-EB38-9146-8641-443E873821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332965"/>
            <a:ext cx="11156321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831956" y="7355925"/>
            <a:ext cx="12799833" cy="11601450"/>
          </a:xfrm>
        </p:spPr>
        <p:txBody>
          <a:bodyPr/>
          <a:lstStyle/>
          <a:p>
            <a:pPr marL="57150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845331" y="18116516"/>
            <a:ext cx="12626939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57C83-B3CE-0342-9A47-1D423D60BB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" y="6178202"/>
            <a:ext cx="11279718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40184" y="16774564"/>
            <a:ext cx="11291270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C63517-F023-024A-BF14-08867B51CA2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831956" y="6178202"/>
            <a:ext cx="12713386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 txBox="1">
            <a:spLocks/>
          </p:cNvSpPr>
          <p:nvPr/>
        </p:nvSpPr>
        <p:spPr>
          <a:xfrm>
            <a:off x="11887201" y="6992621"/>
            <a:ext cx="12773080" cy="863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6576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2743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4572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6400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82296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100584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4000" dirty="0"/>
              <a:t>  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7A011C30-E7F9-4B43-B45D-88683AEC11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940184" y="6178202"/>
            <a:ext cx="11291270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E0148BB4-4A45-D24A-9CE9-0AC04B94ED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40184" y="7395532"/>
            <a:ext cx="11487433" cy="5215406"/>
          </a:xfrm>
        </p:spPr>
        <p:txBody>
          <a:bodyPr/>
          <a:lstStyle/>
          <a:p>
            <a:pPr marL="571500" lvl="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845331" y="16774564"/>
            <a:ext cx="12686814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BLANK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3839" y="16774564"/>
            <a:ext cx="11279719" cy="1072914"/>
          </a:xfrm>
          <a:solidFill>
            <a:srgbClr val="F95700"/>
          </a:solidFill>
        </p:spPr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940184" y="18116516"/>
            <a:ext cx="11167873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3839" y="18116515"/>
            <a:ext cx="11167873" cy="9324401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26815954"/>
            <a:ext cx="365350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charset="0"/>
              </a:rPr>
              <a:t>©2022 Integrative Emergency Services, LLC. All Rights Reserved  /  Confidential &amp; Proprietary</a:t>
            </a:r>
            <a:endParaRPr lang="en-US" sz="2000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AE1F9DF-2631-3B4D-BE59-532F2669D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8723" y="-330944"/>
            <a:ext cx="7952731" cy="3409352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17B0624-A852-E63A-0C4C-49C482DD5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1" y="-99642"/>
            <a:ext cx="7189506" cy="308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03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8483-DD0A-404B-AD59-D967CDF865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16712" y="765174"/>
            <a:ext cx="21742576" cy="3356760"/>
          </a:xfrm>
        </p:spPr>
        <p:txBody>
          <a:bodyPr>
            <a:normAutofit/>
          </a:bodyPr>
          <a:lstStyle/>
          <a:p>
            <a:r>
              <a:rPr lang="en-US" b="1" dirty="0"/>
              <a:t>POSTER TITLE</a:t>
            </a:r>
            <a:endParaRPr lang="en-US" dirty="0"/>
          </a:p>
          <a:p>
            <a:endParaRPr lang="en-US" sz="9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8828E-3C3C-7F42-BFA9-FCF9C87353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06303" y="3998461"/>
            <a:ext cx="30563394" cy="1445772"/>
          </a:xfrm>
        </p:spPr>
        <p:txBody>
          <a:bodyPr>
            <a:normAutofit/>
          </a:bodyPr>
          <a:lstStyle/>
          <a:p>
            <a:r>
              <a:rPr lang="en-US" dirty="0"/>
              <a:t>AUTHORS AND CREDENTIALS GO HERE</a:t>
            </a:r>
            <a:endParaRPr lang="en-US" u="sng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014465-EB38-9146-8641-443E873821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332965"/>
            <a:ext cx="11156321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831956" y="7355925"/>
            <a:ext cx="12799833" cy="11601450"/>
          </a:xfrm>
        </p:spPr>
        <p:txBody>
          <a:bodyPr/>
          <a:lstStyle/>
          <a:p>
            <a:pPr marL="57150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845331" y="18116516"/>
            <a:ext cx="12626939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57C83-B3CE-0342-9A47-1D423D60BB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" y="6178202"/>
            <a:ext cx="11279718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40184" y="16774564"/>
            <a:ext cx="11291270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C63517-F023-024A-BF14-08867B51CA2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831956" y="6178202"/>
            <a:ext cx="12713386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 txBox="1">
            <a:spLocks/>
          </p:cNvSpPr>
          <p:nvPr/>
        </p:nvSpPr>
        <p:spPr>
          <a:xfrm>
            <a:off x="11887201" y="6992621"/>
            <a:ext cx="12773080" cy="863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6576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2743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4572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6400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82296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100584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4000" dirty="0"/>
              <a:t>  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7A011C30-E7F9-4B43-B45D-88683AEC11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940184" y="6178202"/>
            <a:ext cx="11291270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E0148BB4-4A45-D24A-9CE9-0AC04B94ED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40184" y="7395532"/>
            <a:ext cx="11487433" cy="5215406"/>
          </a:xfrm>
        </p:spPr>
        <p:txBody>
          <a:bodyPr/>
          <a:lstStyle/>
          <a:p>
            <a:pPr marL="571500" lvl="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845331" y="16774564"/>
            <a:ext cx="12686814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BLANK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3839" y="16774564"/>
            <a:ext cx="11279719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940184" y="18116516"/>
            <a:ext cx="11167873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3839" y="18116515"/>
            <a:ext cx="11167873" cy="9324401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26815954"/>
            <a:ext cx="365350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charset="0"/>
              </a:rPr>
              <a:t>©2022 Integrative Emergency Services, LLC. All Rights Reserved  /  Confidential &amp; Proprietary</a:t>
            </a:r>
            <a:endParaRPr lang="en-US" sz="2000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F8BB576-409E-F5EC-7710-97EE42E3C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8723" y="-426838"/>
            <a:ext cx="7952731" cy="3409352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42D0571-0368-F84E-AEEC-0B1E2C826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1" y="-99642"/>
            <a:ext cx="7189506" cy="308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12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8483-DD0A-404B-AD59-D967CDF865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16712" y="765174"/>
            <a:ext cx="21742576" cy="3356760"/>
          </a:xfrm>
        </p:spPr>
        <p:txBody>
          <a:bodyPr>
            <a:normAutofit/>
          </a:bodyPr>
          <a:lstStyle/>
          <a:p>
            <a:r>
              <a:rPr lang="en-US" b="1" dirty="0"/>
              <a:t>POSTER TITLE</a:t>
            </a:r>
            <a:endParaRPr lang="en-US" dirty="0"/>
          </a:p>
          <a:p>
            <a:endParaRPr lang="en-US" sz="9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8828E-3C3C-7F42-BFA9-FCF9C87353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06303" y="3998461"/>
            <a:ext cx="30563394" cy="1445772"/>
          </a:xfrm>
        </p:spPr>
        <p:txBody>
          <a:bodyPr>
            <a:normAutofit/>
          </a:bodyPr>
          <a:lstStyle/>
          <a:p>
            <a:r>
              <a:rPr lang="en-US" dirty="0"/>
              <a:t>AUTHORS AND CREDENTIALS GO HERE</a:t>
            </a:r>
            <a:endParaRPr lang="en-US" u="sng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014465-EB38-9146-8641-443E873821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332965"/>
            <a:ext cx="11156321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831956" y="7355925"/>
            <a:ext cx="12799833" cy="11601450"/>
          </a:xfrm>
        </p:spPr>
        <p:txBody>
          <a:bodyPr/>
          <a:lstStyle/>
          <a:p>
            <a:pPr marL="57150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845331" y="18116516"/>
            <a:ext cx="12626939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57C83-B3CE-0342-9A47-1D423D60BB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" y="6178202"/>
            <a:ext cx="11279718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40184" y="16774564"/>
            <a:ext cx="11291270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C63517-F023-024A-BF14-08867B51CA2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831956" y="6178202"/>
            <a:ext cx="12713386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 txBox="1">
            <a:spLocks/>
          </p:cNvSpPr>
          <p:nvPr/>
        </p:nvSpPr>
        <p:spPr>
          <a:xfrm>
            <a:off x="11887201" y="6992621"/>
            <a:ext cx="12773080" cy="863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6576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2743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4572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6400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82296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100584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4000" dirty="0"/>
              <a:t>  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7A011C30-E7F9-4B43-B45D-88683AEC11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940184" y="6178202"/>
            <a:ext cx="11291270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E0148BB4-4A45-D24A-9CE9-0AC04B94ED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40184" y="7395532"/>
            <a:ext cx="11487433" cy="5215406"/>
          </a:xfrm>
        </p:spPr>
        <p:txBody>
          <a:bodyPr/>
          <a:lstStyle/>
          <a:p>
            <a:pPr marL="571500" lvl="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845331" y="16774564"/>
            <a:ext cx="12686814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BLANK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3839" y="16774564"/>
            <a:ext cx="11279719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940184" y="18116516"/>
            <a:ext cx="11167873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3839" y="18116515"/>
            <a:ext cx="11167873" cy="9324401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26815954"/>
            <a:ext cx="365350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charset="0"/>
              </a:rPr>
              <a:t>©2022 Integrative Emergency Services, LLC. All Rights Reserved  /  Confidential &amp; Proprietary</a:t>
            </a:r>
            <a:endParaRPr lang="en-US" sz="2000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7EAF270-2968-F990-FBD7-052459676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1" y="-99642"/>
            <a:ext cx="7189506" cy="3082156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1A8942B-96E5-9A38-CA3D-912BB911A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5326" y="-263240"/>
            <a:ext cx="7952731" cy="340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68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8483-DD0A-404B-AD59-D967CDF865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16712" y="765174"/>
            <a:ext cx="21742576" cy="3356760"/>
          </a:xfrm>
        </p:spPr>
        <p:txBody>
          <a:bodyPr>
            <a:normAutofit/>
          </a:bodyPr>
          <a:lstStyle/>
          <a:p>
            <a:r>
              <a:rPr lang="en-US" b="1" dirty="0"/>
              <a:t>POSTER TITLE</a:t>
            </a:r>
            <a:endParaRPr lang="en-US" dirty="0"/>
          </a:p>
          <a:p>
            <a:endParaRPr lang="en-US" sz="9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8828E-3C3C-7F42-BFA9-FCF9C87353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06303" y="3998461"/>
            <a:ext cx="30563394" cy="1445772"/>
          </a:xfrm>
        </p:spPr>
        <p:txBody>
          <a:bodyPr>
            <a:normAutofit/>
          </a:bodyPr>
          <a:lstStyle/>
          <a:p>
            <a:r>
              <a:rPr lang="en-US" dirty="0"/>
              <a:t>AUTHORS AND CREDENTIALS GO HERE</a:t>
            </a:r>
            <a:endParaRPr lang="en-US" u="sng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014465-EB38-9146-8641-443E873821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7332965"/>
            <a:ext cx="11156321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831956" y="7355925"/>
            <a:ext cx="12799833" cy="11601450"/>
          </a:xfrm>
        </p:spPr>
        <p:txBody>
          <a:bodyPr/>
          <a:lstStyle/>
          <a:p>
            <a:pPr marL="57150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845331" y="18116516"/>
            <a:ext cx="12626939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57C83-B3CE-0342-9A47-1D423D60BB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" y="6178202"/>
            <a:ext cx="11279718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940184" y="16774564"/>
            <a:ext cx="11291270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C63517-F023-024A-BF14-08867B51CA2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831956" y="6178202"/>
            <a:ext cx="12713386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1EE0BB2-0E4A-6F49-A025-A64BEB7AC246}"/>
              </a:ext>
            </a:extLst>
          </p:cNvPr>
          <p:cNvSpPr txBox="1">
            <a:spLocks/>
          </p:cNvSpPr>
          <p:nvPr/>
        </p:nvSpPr>
        <p:spPr>
          <a:xfrm>
            <a:off x="11887201" y="6992621"/>
            <a:ext cx="12773080" cy="863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6576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95700"/>
              </a:buClr>
              <a:buFont typeface="Courier New" panose="02070309020205020404" pitchFamily="49" charset="0"/>
              <a:buChar char="o"/>
              <a:defRPr sz="4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2743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4572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6400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82296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100584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4000" dirty="0"/>
              <a:t>  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7A011C30-E7F9-4B43-B45D-88683AEC11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940184" y="6178202"/>
            <a:ext cx="11291270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E0148BB4-4A45-D24A-9CE9-0AC04B94ED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40184" y="7395532"/>
            <a:ext cx="11487433" cy="5215406"/>
          </a:xfrm>
        </p:spPr>
        <p:txBody>
          <a:bodyPr/>
          <a:lstStyle/>
          <a:p>
            <a:pPr marL="571500" lvl="0" indent="-571500">
              <a:buClr>
                <a:schemeClr val="tx2"/>
              </a:buClr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845331" y="16774564"/>
            <a:ext cx="12686814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BLANK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3FD515B-8353-F842-A833-10572E8ED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3839" y="16774564"/>
            <a:ext cx="11279719" cy="1072914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940184" y="18116516"/>
            <a:ext cx="11167873" cy="863828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C9EC684-DDFE-0B4C-8BDC-6BF5D067FA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3839" y="18116515"/>
            <a:ext cx="11167873" cy="9324401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169"/>
                </a:solidFill>
              </a:rPr>
              <a:t>TEXT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26815954"/>
            <a:ext cx="365350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charset="0"/>
              </a:rPr>
              <a:t>©2022 Integrative Emergency Services, LLC. All Rights Reserved  /  Confidential &amp; Proprietary</a:t>
            </a:r>
            <a:endParaRPr lang="en-US" sz="2000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1AD1AD3-AFE2-7AF1-2D1B-B4921C9BF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8723" y="-330944"/>
            <a:ext cx="7952731" cy="3409352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8E976C8-DAAF-8501-3461-84802F3CB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1" y="-99642"/>
            <a:ext cx="7189506" cy="308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1331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IES Colors">
      <a:dk1>
        <a:srgbClr val="012169"/>
      </a:dk1>
      <a:lt1>
        <a:sysClr val="window" lastClr="FFFFFF"/>
      </a:lt1>
      <a:dk2>
        <a:srgbClr val="F95700"/>
      </a:dk2>
      <a:lt2>
        <a:srgbClr val="E7E6E6"/>
      </a:lt2>
      <a:accent1>
        <a:srgbClr val="595959"/>
      </a:accent1>
      <a:accent2>
        <a:srgbClr val="F95700"/>
      </a:accent2>
      <a:accent3>
        <a:srgbClr val="595959"/>
      </a:accent3>
      <a:accent4>
        <a:srgbClr val="012169"/>
      </a:accent4>
      <a:accent5>
        <a:srgbClr val="F95700"/>
      </a:accent5>
      <a:accent6>
        <a:srgbClr val="595959"/>
      </a:accent6>
      <a:hlink>
        <a:srgbClr val="012169"/>
      </a:hlink>
      <a:folHlink>
        <a:srgbClr val="F95700"/>
      </a:folHlink>
    </a:clrScheme>
    <a:fontScheme name="Custom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ustom 1">
      <a:dk1>
        <a:srgbClr val="012169"/>
      </a:dk1>
      <a:lt1>
        <a:srgbClr val="FFFFFF"/>
      </a:lt1>
      <a:dk2>
        <a:srgbClr val="F95700"/>
      </a:dk2>
      <a:lt2>
        <a:srgbClr val="E7E6E6"/>
      </a:lt2>
      <a:accent1>
        <a:srgbClr val="595959"/>
      </a:accent1>
      <a:accent2>
        <a:srgbClr val="F95700"/>
      </a:accent2>
      <a:accent3>
        <a:srgbClr val="595959"/>
      </a:accent3>
      <a:accent4>
        <a:srgbClr val="012169"/>
      </a:accent4>
      <a:accent5>
        <a:srgbClr val="F95700"/>
      </a:accent5>
      <a:accent6>
        <a:srgbClr val="595959"/>
      </a:accent6>
      <a:hlink>
        <a:srgbClr val="012169"/>
      </a:hlink>
      <a:folHlink>
        <a:srgbClr val="F957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BF09DC9DBDE34896952FA41E9A4983" ma:contentTypeVersion="18" ma:contentTypeDescription="Create a new document." ma:contentTypeScope="" ma:versionID="bf76d3eacdfcd3b460e9beda566c7ad1">
  <xsd:schema xmlns:xsd="http://www.w3.org/2001/XMLSchema" xmlns:xs="http://www.w3.org/2001/XMLSchema" xmlns:p="http://schemas.microsoft.com/office/2006/metadata/properties" xmlns:ns1="http://schemas.microsoft.com/sharepoint/v3" xmlns:ns2="292f62ca-77c5-4169-aa94-b7ffddef51eb" xmlns:ns3="a4a1723a-5a16-44ac-afb8-88d9d1ad0293" targetNamespace="http://schemas.microsoft.com/office/2006/metadata/properties" ma:root="true" ma:fieldsID="6648e7e5a734e2f42b7d2c060d5415af" ns1:_="" ns2:_="" ns3:_="">
    <xsd:import namespace="http://schemas.microsoft.com/sharepoint/v3"/>
    <xsd:import namespace="292f62ca-77c5-4169-aa94-b7ffddef51eb"/>
    <xsd:import namespace="a4a1723a-5a16-44ac-afb8-88d9d1ad029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2f62ca-77c5-4169-aa94-b7ffddef51e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d1b6f903-be7c-4551-b3c6-7c8890cef5f0}" ma:internalName="TaxCatchAll" ma:showField="CatchAllData" ma:web="292f62ca-77c5-4169-aa94-b7ffddef51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1723a-5a16-44ac-afb8-88d9d1ad02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7dd01f3-8925-4ad4-9460-6ded3177d92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SharedWithUsers xmlns="292f62ca-77c5-4169-aa94-b7ffddef51eb">
      <UserInfo>
        <DisplayName>Ball, Jennifer</DisplayName>
        <AccountId>141</AccountId>
        <AccountType/>
      </UserInfo>
      <UserInfo>
        <DisplayName>Shahani, Samir</DisplayName>
        <AccountId>241</AccountId>
        <AccountType/>
      </UserInfo>
      <UserInfo>
        <DisplayName>Sunshine Maxwell</DisplayName>
        <AccountId>2010</AccountId>
        <AccountType/>
      </UserInfo>
    </SharedWithUsers>
    <TaxCatchAll xmlns="292f62ca-77c5-4169-aa94-b7ffddef51eb" xsi:nil="true"/>
    <lcf76f155ced4ddcb4097134ff3c332f xmlns="a4a1723a-5a16-44ac-afb8-88d9d1ad029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4F3B053-1F47-4885-AA16-1D47C61A36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92f62ca-77c5-4169-aa94-b7ffddef51eb"/>
    <ds:schemaRef ds:uri="a4a1723a-5a16-44ac-afb8-88d9d1ad02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5B1235-E0E8-4A7B-8065-961D372BDD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51051C-32C6-4AE9-B9A4-6CBC92E31E1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292f62ca-77c5-4169-aa94-b7ffddef51eb"/>
    <ds:schemaRef ds:uri="a4a1723a-5a16-44ac-afb8-88d9d1ad029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13310</TotalTime>
  <Words>525</Words>
  <Application>Microsoft Office PowerPoint</Application>
  <PresentationFormat>Custom</PresentationFormat>
  <Paragraphs>240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Open Sans</vt:lpstr>
      <vt:lpstr>Proxima Nova Light</vt:lpstr>
      <vt:lpstr>2_Office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Shaneen Lang</dc:creator>
  <cp:lastModifiedBy>Vanessa Owens</cp:lastModifiedBy>
  <cp:revision>144</cp:revision>
  <cp:lastPrinted>2018-04-19T21:32:36Z</cp:lastPrinted>
  <dcterms:created xsi:type="dcterms:W3CDTF">2017-09-14T21:01:52Z</dcterms:created>
  <dcterms:modified xsi:type="dcterms:W3CDTF">2023-03-30T16:31:50Z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0x010100F5BF09DC9DBDE34896952FA41E9A4983</vt:lpwstr>
  </property>
  <property fmtid="{D5CDD505-2E9C-101B-9397-08002B2CF9AE}" pid="3" name="MediaServiceImageTags">
    <vt:lpwstr/>
  </property>
</Properties>
</file>